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6" r:id="rId3"/>
    <p:sldId id="299" r:id="rId4"/>
    <p:sldId id="300" r:id="rId5"/>
    <p:sldId id="302" r:id="rId6"/>
    <p:sldId id="301" r:id="rId7"/>
    <p:sldId id="263" r:id="rId8"/>
    <p:sldId id="262" r:id="rId9"/>
    <p:sldId id="264" r:id="rId10"/>
    <p:sldId id="261" r:id="rId11"/>
    <p:sldId id="289" r:id="rId12"/>
    <p:sldId id="303" r:id="rId13"/>
    <p:sldId id="267" r:id="rId14"/>
    <p:sldId id="258" r:id="rId15"/>
    <p:sldId id="257" r:id="rId16"/>
    <p:sldId id="259" r:id="rId17"/>
    <p:sldId id="268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93" r:id="rId32"/>
    <p:sldId id="294" r:id="rId33"/>
    <p:sldId id="295" r:id="rId34"/>
    <p:sldId id="290" r:id="rId35"/>
    <p:sldId id="292" r:id="rId36"/>
    <p:sldId id="291" r:id="rId37"/>
    <p:sldId id="284" r:id="rId38"/>
    <p:sldId id="285" r:id="rId39"/>
    <p:sldId id="286" r:id="rId40"/>
    <p:sldId id="287" r:id="rId41"/>
    <p:sldId id="297" r:id="rId42"/>
    <p:sldId id="298" r:id="rId43"/>
    <p:sldId id="296" r:id="rId4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89" d="100"/>
          <a:sy n="89" d="100"/>
        </p:scale>
        <p:origin x="-2274" y="-56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1/14/2020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1/14/2020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1/14/2020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Cell_(biology)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Telecommunication" TargetMode="External"/><Relationship Id="rId2" Type="http://schemas.openxmlformats.org/officeDocument/2006/relationships/hyperlink" Target="http://en.wikipedia.org/wiki/Big_data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hyperlink" Target="http://en.wikipedia.org/wiki/Exabytes" TargetMode="External"/><Relationship Id="rId4" Type="http://schemas.openxmlformats.org/officeDocument/2006/relationships/hyperlink" Target="http://en.wikipedia.org/wiki/Petabytes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://www.telegraph.co.uk/news/uknews/law-and-order/9856140/New-code-to-curb-surveillance-state-will-not-cover-most-CCTV.html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 descr="https://encrypted-tbn0.gstatic.com/images?q=tbn:ANd9GcT2zM8Fjg0Ix9nzCR4ZG1dJ8OFE9DTc5SppGEBjLDS-XhjVrtP89Q"/>
          <p:cNvPicPr>
            <a:picLocks noChangeAspect="1" noChangeArrowheads="1"/>
          </p:cNvPicPr>
          <p:nvPr/>
        </p:nvPicPr>
        <p:blipFill>
          <a:blip r:embed="rId2">
            <a:lum bright="10000"/>
          </a:blip>
          <a:srcRect/>
          <a:stretch>
            <a:fillRect/>
          </a:stretch>
        </p:blipFill>
        <p:spPr bwMode="auto">
          <a:xfrm>
            <a:off x="1143000" y="0"/>
            <a:ext cx="6553200" cy="6700798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sz="4800" b="1" dirty="0" smtClean="0">
                <a:solidFill>
                  <a:schemeClr val="accent1">
                    <a:lumMod val="50000"/>
                  </a:schemeClr>
                </a:solidFill>
              </a:rPr>
              <a:t>BT3041:</a:t>
            </a:r>
            <a:br>
              <a:rPr lang="en-US" sz="4800" b="1" dirty="0" smtClean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sz="4800" b="1" dirty="0" smtClean="0">
                <a:solidFill>
                  <a:schemeClr val="accent1">
                    <a:lumMod val="50000"/>
                  </a:schemeClr>
                </a:solidFill>
              </a:rPr>
              <a:t>Analysis and Interpretation of Biological Data</a:t>
            </a:r>
            <a:endParaRPr lang="en-US" sz="48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Instructor: V. </a:t>
            </a:r>
            <a:r>
              <a:rPr lang="en-US" dirty="0" err="1" smtClean="0">
                <a:solidFill>
                  <a:srgbClr val="0070C0"/>
                </a:solidFill>
              </a:rPr>
              <a:t>Srinivasa</a:t>
            </a:r>
            <a:r>
              <a:rPr lang="en-US" dirty="0" smtClean="0">
                <a:solidFill>
                  <a:srgbClr val="0070C0"/>
                </a:solidFill>
              </a:rPr>
              <a:t> </a:t>
            </a:r>
            <a:r>
              <a:rPr lang="en-US" dirty="0" err="1" smtClean="0">
                <a:solidFill>
                  <a:srgbClr val="0070C0"/>
                </a:solidFill>
              </a:rPr>
              <a:t>Chakravarthy</a:t>
            </a:r>
            <a:endParaRPr lang="en-US" dirty="0" smtClean="0">
              <a:solidFill>
                <a:srgbClr val="0070C0"/>
              </a:solidFill>
            </a:endParaRPr>
          </a:p>
          <a:p>
            <a:r>
              <a:rPr lang="en-US" dirty="0" smtClean="0">
                <a:solidFill>
                  <a:srgbClr val="0070C0"/>
                </a:solidFill>
              </a:rPr>
              <a:t>Slot: </a:t>
            </a:r>
            <a:r>
              <a:rPr lang="en-US" dirty="0" smtClean="0">
                <a:solidFill>
                  <a:srgbClr val="0070C0"/>
                </a:solidFill>
              </a:rPr>
              <a:t>A</a:t>
            </a:r>
            <a:endParaRPr lang="en-US" dirty="0" smtClean="0">
              <a:solidFill>
                <a:srgbClr val="0070C0"/>
              </a:solidFill>
            </a:endParaRPr>
          </a:p>
          <a:p>
            <a:r>
              <a:rPr lang="en-US" dirty="0" smtClean="0">
                <a:solidFill>
                  <a:srgbClr val="0070C0"/>
                </a:solidFill>
              </a:rPr>
              <a:t>Room: </a:t>
            </a:r>
            <a:endParaRPr 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9631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in modern world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 as the </a:t>
            </a:r>
            <a:r>
              <a:rPr lang="en-US" u="sng" dirty="0" smtClean="0"/>
              <a:t>fourth pillar of science</a:t>
            </a:r>
          </a:p>
          <a:p>
            <a:r>
              <a:rPr lang="en-US" dirty="0" smtClean="0"/>
              <a:t>The first 3 pillars are:</a:t>
            </a:r>
          </a:p>
          <a:p>
            <a:pPr lvl="1"/>
            <a:r>
              <a:rPr lang="en-US" dirty="0" smtClean="0"/>
              <a:t>Theory</a:t>
            </a:r>
          </a:p>
          <a:p>
            <a:pPr lvl="1"/>
            <a:r>
              <a:rPr lang="en-US" dirty="0" smtClean="0"/>
              <a:t>Experiment</a:t>
            </a:r>
          </a:p>
          <a:p>
            <a:pPr lvl="1"/>
            <a:r>
              <a:rPr lang="en-US" dirty="0" smtClean="0"/>
              <a:t>Computation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2103" y="2667000"/>
            <a:ext cx="2911897" cy="4205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28918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Jobs! 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Needed by 2018, in US alone:</a:t>
            </a:r>
          </a:p>
          <a:p>
            <a:pPr lvl="1"/>
            <a:r>
              <a:rPr lang="en-US" dirty="0" smtClean="0"/>
              <a:t>140,000 </a:t>
            </a:r>
            <a:r>
              <a:rPr lang="en-US" dirty="0"/>
              <a:t>to 190,000 </a:t>
            </a:r>
            <a:r>
              <a:rPr lang="en-US" dirty="0" smtClean="0"/>
              <a:t>big data analysts</a:t>
            </a:r>
          </a:p>
          <a:p>
            <a:pPr lvl="1"/>
            <a:r>
              <a:rPr lang="en-US" dirty="0" smtClean="0"/>
              <a:t>1.5 </a:t>
            </a:r>
            <a:r>
              <a:rPr lang="en-US" dirty="0"/>
              <a:t>million </a:t>
            </a:r>
            <a:r>
              <a:rPr lang="en-US" dirty="0" smtClean="0"/>
              <a:t>managers who understand big data </a:t>
            </a:r>
            <a:r>
              <a:rPr lang="en-US" sz="800" dirty="0" smtClean="0"/>
              <a:t>file</a:t>
            </a:r>
            <a:r>
              <a:rPr lang="en-US" sz="800" dirty="0"/>
              <a:t>:///D:/BACKUPD/courses/biol_data/intro/Big_data_McKinsey_Company.htm#sthash.2NWbgp5G.dpuf</a:t>
            </a:r>
          </a:p>
          <a:p>
            <a:endParaRPr lang="en-US" dirty="0"/>
          </a:p>
        </p:txBody>
      </p:sp>
      <p:pic>
        <p:nvPicPr>
          <p:cNvPr id="21508" name="Picture 4" descr="http://www.iconempire.com/cliparts/business-clipart/images/dollar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0" y="3962400"/>
            <a:ext cx="3714750" cy="24384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791266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Big Data Jobs in India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2400" dirty="0" smtClean="0"/>
              <a:t>Number of analytics jobs in India had doubled since last year (2016)</a:t>
            </a:r>
          </a:p>
          <a:p>
            <a:r>
              <a:rPr lang="en-IN" sz="2400" dirty="0" smtClean="0"/>
              <a:t>50,000 jobs available in Big Data in 2017</a:t>
            </a:r>
          </a:p>
          <a:p>
            <a:r>
              <a:rPr lang="en-IN" sz="2400" dirty="0"/>
              <a:t>India currently contributes to 12 per cent of worldwide analytics and data science job openings, making it the largest analytics hub in the world, outside the US</a:t>
            </a:r>
            <a:r>
              <a:rPr lang="en-IN" sz="2400" dirty="0" smtClean="0"/>
              <a:t>.</a:t>
            </a:r>
            <a:endParaRPr lang="en-IN" sz="2400" dirty="0"/>
          </a:p>
          <a:p>
            <a:r>
              <a:rPr lang="en-IN" sz="2400" dirty="0"/>
              <a:t>Amazon, Citi, HCL, Goldman Sachs and IBM stand out to be the leading organisations with most number of analytics openings</a:t>
            </a:r>
          </a:p>
        </p:txBody>
      </p:sp>
      <p:sp>
        <p:nvSpPr>
          <p:cNvPr id="4" name="Rectangle 3"/>
          <p:cNvSpPr/>
          <p:nvPr/>
        </p:nvSpPr>
        <p:spPr>
          <a:xfrm>
            <a:off x="990600" y="6059269"/>
            <a:ext cx="7620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https://www.ndtv.com/india-news/big-data-jobs-in-high-demand-amazon-hcl-ibm-among-top-recruiters-study-1714709</a:t>
            </a:r>
          </a:p>
        </p:txBody>
      </p:sp>
    </p:spTree>
    <p:extLst>
      <p:ext uri="{BB962C8B-B14F-4D97-AF65-F5344CB8AC3E}">
        <p14:creationId xmlns:p14="http://schemas.microsoft.com/office/powerpoint/2010/main" val="650521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 rot="19613179">
            <a:off x="1607644" y="2700252"/>
            <a:ext cx="549509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angl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cap="none" spc="0" dirty="0" smtClean="0">
                <a:ln/>
                <a:solidFill>
                  <a:schemeClr val="accent3"/>
                </a:solidFill>
                <a:effectLst/>
              </a:rPr>
              <a:t>Big data in Biology</a:t>
            </a:r>
            <a:endParaRPr lang="en-US" sz="5400" b="1" cap="none" spc="0" dirty="0">
              <a:ln/>
              <a:solidFill>
                <a:schemeClr val="accent3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790107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921216"/>
            <a:ext cx="8008190" cy="59367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1371600" y="559404"/>
            <a:ext cx="51445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SLAC's </a:t>
            </a:r>
            <a:r>
              <a:rPr lang="en-US" dirty="0" err="1"/>
              <a:t>Linac</a:t>
            </a:r>
            <a:r>
              <a:rPr lang="en-US" dirty="0"/>
              <a:t> Coherent Light </a:t>
            </a:r>
            <a:r>
              <a:rPr lang="en-US" dirty="0" smtClean="0"/>
              <a:t>Source (LCLS) </a:t>
            </a:r>
            <a:r>
              <a:rPr lang="en-US" dirty="0"/>
              <a:t>X-ray laser </a:t>
            </a:r>
          </a:p>
        </p:txBody>
      </p:sp>
    </p:spTree>
    <p:extLst>
      <p:ext uri="{BB962C8B-B14F-4D97-AF65-F5344CB8AC3E}">
        <p14:creationId xmlns:p14="http://schemas.microsoft.com/office/powerpoint/2010/main" val="2619644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A Big Data place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The European Bioinformatics Institute (EBI) in </a:t>
            </a:r>
            <a:r>
              <a:rPr lang="en-US" sz="2400" dirty="0" err="1"/>
              <a:t>Hinxton</a:t>
            </a:r>
            <a:r>
              <a:rPr lang="en-US" sz="2400" dirty="0"/>
              <a:t>, UK, </a:t>
            </a:r>
            <a:endParaRPr lang="en-US" sz="2400" dirty="0" smtClean="0"/>
          </a:p>
          <a:p>
            <a:pPr lvl="1"/>
            <a:r>
              <a:rPr lang="en-US" sz="2400" dirty="0" smtClean="0"/>
              <a:t>part </a:t>
            </a:r>
            <a:r>
              <a:rPr lang="en-US" sz="2400" dirty="0"/>
              <a:t>of the European Molecular Biology </a:t>
            </a:r>
            <a:r>
              <a:rPr lang="en-US" sz="2400" dirty="0" smtClean="0"/>
              <a:t>Laboratory</a:t>
            </a:r>
          </a:p>
          <a:p>
            <a:pPr lvl="1"/>
            <a:r>
              <a:rPr lang="en-US" sz="2400" dirty="0" smtClean="0"/>
              <a:t>one </a:t>
            </a:r>
            <a:r>
              <a:rPr lang="en-US" sz="2400" dirty="0"/>
              <a:t>of the world's largest biology-data repositories, </a:t>
            </a:r>
            <a:endParaRPr lang="en-US" sz="2400" dirty="0" smtClean="0"/>
          </a:p>
          <a:p>
            <a:pPr lvl="1"/>
            <a:r>
              <a:rPr lang="en-US" sz="2400" dirty="0" smtClean="0"/>
              <a:t>currently </a:t>
            </a:r>
            <a:r>
              <a:rPr lang="en-US" sz="2400" dirty="0"/>
              <a:t>stores </a:t>
            </a:r>
            <a:r>
              <a:rPr lang="en-US" sz="2400" b="1" dirty="0"/>
              <a:t>20 </a:t>
            </a:r>
            <a:r>
              <a:rPr lang="en-US" sz="2400" b="1" dirty="0" err="1"/>
              <a:t>petabytes</a:t>
            </a:r>
            <a:r>
              <a:rPr lang="en-US" sz="2400" b="1" dirty="0"/>
              <a:t> </a:t>
            </a:r>
            <a:r>
              <a:rPr lang="en-US" sz="2400" dirty="0" smtClean="0"/>
              <a:t>of </a:t>
            </a:r>
            <a:r>
              <a:rPr lang="en-US" sz="2400" dirty="0"/>
              <a:t>data and back-ups </a:t>
            </a:r>
            <a:endParaRPr lang="en-US" sz="2400" dirty="0" smtClean="0"/>
          </a:p>
          <a:p>
            <a:pPr lvl="1"/>
            <a:r>
              <a:rPr lang="en-US" sz="2400" dirty="0" smtClean="0"/>
              <a:t>Data about </a:t>
            </a:r>
            <a:r>
              <a:rPr lang="en-US" sz="2400" dirty="0"/>
              <a:t>genes, proteins and small molecules. 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9045" y="4343400"/>
            <a:ext cx="3844955" cy="2514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78019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668" y="304800"/>
            <a:ext cx="6106332" cy="60045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239000" y="5257800"/>
            <a:ext cx="17163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(Marx, Nature, 2013)</a:t>
            </a:r>
            <a:endParaRPr lang="en-US" sz="1400" dirty="0"/>
          </a:p>
        </p:txBody>
      </p:sp>
      <p:sp>
        <p:nvSpPr>
          <p:cNvPr id="6" name="TextBox 5"/>
          <p:cNvSpPr txBox="1"/>
          <p:nvPr/>
        </p:nvSpPr>
        <p:spPr>
          <a:xfrm>
            <a:off x="4191000" y="6324600"/>
            <a:ext cx="39001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…Where is it all coming from?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33788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Another Big Data place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Beijing </a:t>
            </a:r>
            <a:r>
              <a:rPr lang="en-US" sz="2400" dirty="0"/>
              <a:t>Genomics </a:t>
            </a:r>
            <a:r>
              <a:rPr lang="en-US" sz="2400" dirty="0" smtClean="0"/>
              <a:t>Institute (BG) </a:t>
            </a:r>
            <a:r>
              <a:rPr lang="en-US" sz="2400" dirty="0"/>
              <a:t>in </a:t>
            </a:r>
            <a:r>
              <a:rPr lang="en-US" sz="2400" dirty="0" err="1"/>
              <a:t>Shenzen</a:t>
            </a:r>
            <a:r>
              <a:rPr lang="en-US" sz="2400" dirty="0"/>
              <a:t>, </a:t>
            </a:r>
            <a:r>
              <a:rPr lang="en-US" sz="2400" dirty="0" smtClean="0"/>
              <a:t>China</a:t>
            </a:r>
          </a:p>
          <a:p>
            <a:r>
              <a:rPr lang="en-US" sz="2400" dirty="0" smtClean="0"/>
              <a:t>“The Sequence Factory”</a:t>
            </a:r>
          </a:p>
          <a:p>
            <a:r>
              <a:rPr lang="en-US" sz="2400" dirty="0" smtClean="0"/>
              <a:t>157 </a:t>
            </a:r>
            <a:r>
              <a:rPr lang="en-US" sz="2400" dirty="0"/>
              <a:t>genome sequencing instruments working </a:t>
            </a:r>
            <a:r>
              <a:rPr lang="en-US" sz="2400" dirty="0" smtClean="0"/>
              <a:t>24X7</a:t>
            </a:r>
          </a:p>
          <a:p>
            <a:r>
              <a:rPr lang="en-US" sz="2400" dirty="0" smtClean="0"/>
              <a:t>Samples </a:t>
            </a:r>
            <a:r>
              <a:rPr lang="en-US" sz="2400" dirty="0"/>
              <a:t>from people, plants, animals and microbes. </a:t>
            </a:r>
            <a:endParaRPr lang="en-US" sz="2400" dirty="0" smtClean="0"/>
          </a:p>
          <a:p>
            <a:r>
              <a:rPr lang="en-US" sz="2400" dirty="0" smtClean="0"/>
              <a:t>Each </a:t>
            </a:r>
            <a:r>
              <a:rPr lang="en-US" sz="2400" dirty="0"/>
              <a:t>day, it generates 6 terabytes of genomic data. </a:t>
            </a:r>
            <a:endParaRPr lang="en-US" sz="2400" dirty="0" smtClean="0"/>
          </a:p>
          <a:p>
            <a:r>
              <a:rPr lang="en-US" sz="2400" dirty="0" smtClean="0"/>
              <a:t>Every </a:t>
            </a:r>
            <a:r>
              <a:rPr lang="en-US" sz="2400" dirty="0"/>
              <a:t>instrument can decode one human genome per </a:t>
            </a:r>
            <a:r>
              <a:rPr lang="en-US" sz="2400" dirty="0" smtClean="0"/>
              <a:t>week (used </a:t>
            </a:r>
            <a:r>
              <a:rPr lang="en-US" sz="2400" dirty="0"/>
              <a:t>to take months or years and many </a:t>
            </a:r>
            <a:r>
              <a:rPr lang="en-US" sz="2400" dirty="0" smtClean="0"/>
              <a:t>staff).</a:t>
            </a:r>
            <a:endParaRPr lang="en-US" sz="2400" dirty="0"/>
          </a:p>
          <a:p>
            <a:r>
              <a:rPr lang="en-US" sz="2400" dirty="0" smtClean="0"/>
              <a:t>(Storage for 1 human genome = 200 GB)</a:t>
            </a:r>
            <a:endParaRPr lang="en-US" sz="2400" dirty="0"/>
          </a:p>
        </p:txBody>
      </p:sp>
      <p:sp>
        <p:nvSpPr>
          <p:cNvPr id="4" name="AutoShape 2" descr="http://shhome.wpengine.com/wp-content/uploads/2012/09/image43.jpg"/>
          <p:cNvSpPr>
            <a:spLocks noChangeAspect="1" noChangeArrowheads="1"/>
          </p:cNvSpPr>
          <p:nvPr/>
        </p:nvSpPr>
        <p:spPr bwMode="auto">
          <a:xfrm>
            <a:off x="155575" y="-1004888"/>
            <a:ext cx="2857500" cy="2095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4773" y="4533900"/>
            <a:ext cx="3169227" cy="2324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42558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://thumbs.dreamstime.com/x/om-symbol-24473227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9600" y="1143000"/>
            <a:ext cx="5410200" cy="5410200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6035328" y="2590800"/>
            <a:ext cx="167372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3600" dirty="0" smtClean="0"/>
              <a:t>THE</a:t>
            </a:r>
          </a:p>
          <a:p>
            <a:pPr algn="r"/>
            <a:r>
              <a:rPr lang="en-US" sz="3600" dirty="0" smtClean="0"/>
              <a:t>‘OM’ICS</a:t>
            </a:r>
            <a:endParaRPr lang="en-US" sz="3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50368" y="2767281"/>
            <a:ext cx="724326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0" cap="small" dirty="0" smtClean="0">
                <a:latin typeface="Cronos Pro" panose="020C0502030403020304" pitchFamily="34" charset="0"/>
              </a:rPr>
              <a:t>Human Genomics</a:t>
            </a:r>
            <a:endParaRPr lang="en-GB" sz="8000" cap="small" dirty="0">
              <a:latin typeface="Cronos Pro" panose="020C05020304030203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4090720"/>
            <a:ext cx="1932425" cy="256783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0232" y="192412"/>
            <a:ext cx="1953682" cy="2574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551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7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1693856" y="685800"/>
            <a:ext cx="6148991" cy="258532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Life… </a:t>
            </a:r>
          </a:p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under the burden of </a:t>
            </a:r>
          </a:p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BIG DATA</a:t>
            </a:r>
            <a:endParaRPr lang="en-US" sz="5400" b="1" dirty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18274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Human Genome Project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>
              <a:lnSpc>
                <a:spcPct val="90000"/>
              </a:lnSpc>
            </a:pPr>
            <a:r>
              <a:rPr lang="en-GB" altLang="en-US" sz="2800" dirty="0"/>
              <a:t>Aim</a:t>
            </a:r>
          </a:p>
          <a:p>
            <a:pPr lvl="1">
              <a:lnSpc>
                <a:spcPct val="90000"/>
              </a:lnSpc>
            </a:pPr>
            <a:r>
              <a:rPr lang="en-GB" altLang="en-US" sz="2400" dirty="0"/>
              <a:t>Identify sequence of bases on all 23 human </a:t>
            </a:r>
            <a:r>
              <a:rPr lang="en-GB" altLang="en-US" sz="2400" dirty="0" smtClean="0"/>
              <a:t>chromosomes</a:t>
            </a:r>
            <a:br>
              <a:rPr lang="en-GB" altLang="en-US" sz="2400" dirty="0" smtClean="0"/>
            </a:br>
            <a:r>
              <a:rPr lang="en-GB" altLang="en-US" sz="2400" dirty="0" smtClean="0"/>
              <a:t>(3 </a:t>
            </a:r>
            <a:r>
              <a:rPr lang="en-GB" altLang="en-US" sz="2400" dirty="0"/>
              <a:t>billion </a:t>
            </a:r>
            <a:r>
              <a:rPr lang="en-GB" altLang="en-US" sz="2400" dirty="0" smtClean="0"/>
              <a:t>bases/3Gb)</a:t>
            </a:r>
            <a:endParaRPr lang="en-GB" altLang="en-US" sz="2400" dirty="0"/>
          </a:p>
          <a:p>
            <a:pPr lvl="1">
              <a:lnSpc>
                <a:spcPct val="90000"/>
              </a:lnSpc>
            </a:pPr>
            <a:r>
              <a:rPr lang="en-GB" altLang="en-US" sz="2400" dirty="0"/>
              <a:t>Identify genes within those sequences (~30 000 genes)</a:t>
            </a:r>
          </a:p>
          <a:p>
            <a:pPr lvl="1">
              <a:lnSpc>
                <a:spcPct val="90000"/>
              </a:lnSpc>
            </a:pPr>
            <a:r>
              <a:rPr lang="en-GB" altLang="en-US" sz="2400" dirty="0"/>
              <a:t>Locate the position of the genes on the chromosomes</a:t>
            </a:r>
          </a:p>
          <a:p>
            <a:pPr>
              <a:lnSpc>
                <a:spcPct val="90000"/>
              </a:lnSpc>
            </a:pPr>
            <a:endParaRPr lang="en-GB" altLang="en-US" sz="2800" dirty="0" smtClean="0"/>
          </a:p>
          <a:p>
            <a:pPr>
              <a:lnSpc>
                <a:spcPct val="90000"/>
              </a:lnSpc>
            </a:pPr>
            <a:r>
              <a:rPr lang="en-GB" altLang="en-US" sz="2800" dirty="0" smtClean="0"/>
              <a:t>$</a:t>
            </a:r>
            <a:r>
              <a:rPr lang="en-GB" altLang="en-US" sz="2800" dirty="0"/>
              <a:t>6 </a:t>
            </a:r>
            <a:r>
              <a:rPr lang="en-GB" altLang="en-US" sz="2800" dirty="0" err="1" smtClean="0"/>
              <a:t>bn</a:t>
            </a:r>
            <a:r>
              <a:rPr lang="en-GB" altLang="en-US" sz="2800" dirty="0" smtClean="0"/>
              <a:t>, </a:t>
            </a:r>
            <a:r>
              <a:rPr lang="en-GB" altLang="en-US" sz="2800" dirty="0"/>
              <a:t>1000 scientists, 50 </a:t>
            </a:r>
            <a:r>
              <a:rPr lang="en-GB" altLang="en-US" sz="2800" dirty="0" smtClean="0"/>
              <a:t>countries, 10+ years!</a:t>
            </a:r>
          </a:p>
          <a:p>
            <a:pPr lvl="1">
              <a:lnSpc>
                <a:spcPct val="90000"/>
              </a:lnSpc>
              <a:buNone/>
            </a:pPr>
            <a:endParaRPr lang="en-GB" altLang="en-US" sz="2400" dirty="0" smtClean="0"/>
          </a:p>
          <a:p>
            <a:pPr>
              <a:lnSpc>
                <a:spcPct val="90000"/>
              </a:lnSpc>
            </a:pPr>
            <a:r>
              <a:rPr lang="en-GB" dirty="0" smtClean="0"/>
              <a:t>Human genome can now be sequenced in a few days on the ‘next-generation sequencing’ (NGS) machines</a:t>
            </a:r>
          </a:p>
          <a:p>
            <a:pPr>
              <a:lnSpc>
                <a:spcPct val="90000"/>
              </a:lnSpc>
              <a:buNone/>
            </a:pPr>
            <a:endParaRPr lang="en-GB" dirty="0" smtClean="0"/>
          </a:p>
          <a:p>
            <a:pPr>
              <a:lnSpc>
                <a:spcPct val="90000"/>
              </a:lnSpc>
            </a:pPr>
            <a:r>
              <a:rPr lang="en-GB" dirty="0" smtClean="0"/>
              <a:t>Full genome data being collected from disease conditions</a:t>
            </a:r>
          </a:p>
          <a:p>
            <a:pPr lvl="1">
              <a:lnSpc>
                <a:spcPct val="90000"/>
              </a:lnSpc>
            </a:pPr>
            <a:r>
              <a:rPr lang="en-US" dirty="0" smtClean="0"/>
              <a:t>the combined cancer genome and normal genome from a single patient constitutes about 1 terabyte (10</a:t>
            </a:r>
            <a:r>
              <a:rPr lang="en-US" baseline="30000" dirty="0" smtClean="0"/>
              <a:t>12</a:t>
            </a:r>
            <a:r>
              <a:rPr lang="en-US" dirty="0" smtClean="0"/>
              <a:t> bytes) </a:t>
            </a:r>
          </a:p>
          <a:p>
            <a:pPr lvl="1">
              <a:lnSpc>
                <a:spcPct val="90000"/>
              </a:lnSpc>
            </a:pPr>
            <a:r>
              <a:rPr lang="en-US" dirty="0" smtClean="0"/>
              <a:t>a million genomes would generate an </a:t>
            </a:r>
            <a:r>
              <a:rPr lang="en-US" dirty="0" err="1" smtClean="0"/>
              <a:t>exabyte</a:t>
            </a:r>
            <a:r>
              <a:rPr lang="en-US" dirty="0" smtClean="0"/>
              <a:t> (10</a:t>
            </a:r>
            <a:r>
              <a:rPr lang="en-US" baseline="30000" dirty="0" smtClean="0"/>
              <a:t>18</a:t>
            </a:r>
            <a:r>
              <a:rPr lang="en-US" dirty="0" smtClean="0"/>
              <a:t> bytes). ”</a:t>
            </a:r>
            <a:endParaRPr lang="en-GB" altLang="en-US" dirty="0"/>
          </a:p>
          <a:p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6553200" y="6477000"/>
            <a:ext cx="26363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(Courtesy: </a:t>
            </a:r>
            <a:r>
              <a:rPr lang="en-US" dirty="0" err="1" smtClean="0"/>
              <a:t>Karthik</a:t>
            </a:r>
            <a:r>
              <a:rPr lang="en-US" dirty="0" smtClean="0"/>
              <a:t> Raman)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8201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Genomics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Disease genomics</a:t>
            </a:r>
          </a:p>
          <a:p>
            <a:pPr lvl="1"/>
            <a:r>
              <a:rPr lang="en-US" dirty="0" smtClean="0"/>
              <a:t>Millions of patients per disease</a:t>
            </a:r>
          </a:p>
          <a:p>
            <a:r>
              <a:rPr lang="en-US" dirty="0" smtClean="0"/>
              <a:t>DNA profiling </a:t>
            </a:r>
          </a:p>
          <a:p>
            <a:pPr lvl="1"/>
            <a:r>
              <a:rPr lang="en-US" dirty="0" smtClean="0"/>
              <a:t>Family lineages, parenting, forensics etc</a:t>
            </a:r>
          </a:p>
          <a:p>
            <a:r>
              <a:rPr lang="en-US" dirty="0" smtClean="0"/>
              <a:t>Comparative genomics</a:t>
            </a:r>
          </a:p>
          <a:p>
            <a:r>
              <a:rPr lang="en-US" dirty="0" smtClean="0"/>
              <a:t>Plant genomics</a:t>
            </a:r>
          </a:p>
          <a:p>
            <a:r>
              <a:rPr lang="en-US" dirty="0" smtClean="0"/>
              <a:t>Bacterial genomics</a:t>
            </a:r>
          </a:p>
          <a:p>
            <a:r>
              <a:rPr lang="en-US" dirty="0" smtClean="0"/>
              <a:t>Viral genomics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Transcriptome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The set of all RNA molecules in a given cell, population of cells or an organism</a:t>
            </a:r>
          </a:p>
          <a:p>
            <a:r>
              <a:rPr lang="en-US" sz="2800" dirty="0" smtClean="0"/>
              <a:t> A single gene may produce many different types of mRNA molecules, so a transcriptome is much more complex than the genome that encodes it.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Proteins</a:t>
            </a:r>
            <a:endParaRPr lang="en-US" dirty="0"/>
          </a:p>
        </p:txBody>
      </p:sp>
      <p:pic>
        <p:nvPicPr>
          <p:cNvPr id="17412" name="Picture 4" descr="https://encrypted-tbn3.gstatic.com/images?q=tbn:ANd9GcRbpFSLZGj-84JZ8TN2kOPYCmqAUoYhQE37lPmifAxs8nFZ59V0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738EAB"/>
              </a:clrFrom>
              <a:clrTo>
                <a:srgbClr val="738EAB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638800" y="4267201"/>
            <a:ext cx="3458849" cy="2590800"/>
          </a:xfrm>
          <a:prstGeom prst="rect">
            <a:avLst/>
          </a:prstGeom>
          <a:noFill/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600" dirty="0" smtClean="0"/>
              <a:t>Peptide: a chain of amino acids (AAs)</a:t>
            </a:r>
          </a:p>
          <a:p>
            <a:r>
              <a:rPr lang="en-US" sz="2600" dirty="0" smtClean="0"/>
              <a:t>Assuming an average size of 200 AAs, number of possible proteins is 20</a:t>
            </a:r>
            <a:r>
              <a:rPr lang="en-US" sz="2600" baseline="30000" dirty="0" smtClean="0"/>
              <a:t>200</a:t>
            </a:r>
            <a:r>
              <a:rPr lang="en-US" sz="2600" dirty="0" smtClean="0"/>
              <a:t> &gt; # protons in the universe</a:t>
            </a:r>
          </a:p>
          <a:p>
            <a:r>
              <a:rPr lang="en-US" sz="2600" dirty="0" smtClean="0"/>
              <a:t>Assume:</a:t>
            </a:r>
          </a:p>
          <a:p>
            <a:pPr lvl="1"/>
            <a:r>
              <a:rPr lang="en-US" sz="2200" dirty="0" smtClean="0"/>
              <a:t>there are 10</a:t>
            </a:r>
            <a:r>
              <a:rPr lang="en-US" sz="2200" baseline="30000" dirty="0" smtClean="0"/>
              <a:t>7</a:t>
            </a:r>
            <a:r>
              <a:rPr lang="en-US" sz="2200" dirty="0" smtClean="0"/>
              <a:t>–10</a:t>
            </a:r>
            <a:r>
              <a:rPr lang="en-US" sz="2200" baseline="30000" dirty="0" smtClean="0"/>
              <a:t>8</a:t>
            </a:r>
            <a:r>
              <a:rPr lang="en-US" sz="2200" dirty="0" smtClean="0"/>
              <a:t> species on Earth and </a:t>
            </a:r>
          </a:p>
          <a:p>
            <a:pPr lvl="1"/>
            <a:r>
              <a:rPr lang="en-US" sz="2200" dirty="0" smtClean="0"/>
              <a:t>10</a:t>
            </a:r>
            <a:r>
              <a:rPr lang="en-US" sz="2200" baseline="30000" dirty="0" smtClean="0"/>
              <a:t>3</a:t>
            </a:r>
            <a:r>
              <a:rPr lang="en-US" sz="2200" dirty="0" smtClean="0"/>
              <a:t>–10</a:t>
            </a:r>
            <a:r>
              <a:rPr lang="en-US" sz="2200" baseline="30000" dirty="0" smtClean="0"/>
              <a:t>5</a:t>
            </a:r>
            <a:r>
              <a:rPr lang="en-US" sz="2200" dirty="0" smtClean="0"/>
              <a:t> genes/species,</a:t>
            </a:r>
          </a:p>
          <a:p>
            <a:pPr lvl="1"/>
            <a:r>
              <a:rPr lang="en-US" sz="2200" dirty="0" smtClean="0">
                <a:sym typeface="Wingdings" pitchFamily="2" charset="2"/>
              </a:rPr>
              <a:t></a:t>
            </a:r>
            <a:r>
              <a:rPr lang="en-US" sz="2200" dirty="0" smtClean="0"/>
              <a:t> there are 10</a:t>
            </a:r>
            <a:r>
              <a:rPr lang="en-US" sz="2200" baseline="30000" dirty="0" smtClean="0"/>
              <a:t>10</a:t>
            </a:r>
            <a:r>
              <a:rPr lang="en-US" sz="2200" dirty="0" smtClean="0"/>
              <a:t>–10</a:t>
            </a:r>
            <a:r>
              <a:rPr lang="en-US" sz="2200" baseline="30000" dirty="0" smtClean="0"/>
              <a:t>13</a:t>
            </a:r>
            <a:r>
              <a:rPr lang="en-US" sz="2200" dirty="0" smtClean="0"/>
              <a:t> unique protein sequences,</a:t>
            </a:r>
          </a:p>
          <a:p>
            <a:pPr lvl="1"/>
            <a:r>
              <a:rPr lang="en-US" sz="2200" dirty="0" smtClean="0"/>
              <a:t>&lt;&lt;possible sequence space, </a:t>
            </a:r>
          </a:p>
          <a:p>
            <a:pPr lvl="1"/>
            <a:r>
              <a:rPr lang="en-US" sz="2200" dirty="0" smtClean="0"/>
              <a:t>&gt;&gt; known protein </a:t>
            </a:r>
            <a:r>
              <a:rPr lang="en-US" sz="2200" dirty="0" smtClean="0"/>
              <a:t>number (about 1 billion)</a:t>
            </a:r>
            <a:endParaRPr lang="en-US" sz="2200" dirty="0" smtClean="0"/>
          </a:p>
        </p:txBody>
      </p:sp>
      <p:sp>
        <p:nvSpPr>
          <p:cNvPr id="4" name="Rectangle 3"/>
          <p:cNvSpPr/>
          <p:nvPr/>
        </p:nvSpPr>
        <p:spPr>
          <a:xfrm>
            <a:off x="228600" y="5715000"/>
            <a:ext cx="5029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https://www.ncbi.nlm.nih.gov/genbank/statistics/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Single Protein Study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en-US" dirty="0" smtClean="0"/>
          </a:p>
          <a:p>
            <a:r>
              <a:rPr lang="en-US" dirty="0" smtClean="0"/>
              <a:t>Structure prediction</a:t>
            </a:r>
          </a:p>
          <a:p>
            <a:pPr lvl="1"/>
            <a:r>
              <a:rPr lang="en-US" dirty="0" smtClean="0"/>
              <a:t>Secondary structure</a:t>
            </a:r>
          </a:p>
          <a:p>
            <a:pPr lvl="1"/>
            <a:r>
              <a:rPr lang="en-US" dirty="0" smtClean="0"/>
              <a:t>Tertiary structure</a:t>
            </a:r>
          </a:p>
          <a:p>
            <a:pPr lvl="1"/>
            <a:r>
              <a:rPr lang="en-US" dirty="0" smtClean="0"/>
              <a:t>Quaternary Structure</a:t>
            </a:r>
          </a:p>
          <a:p>
            <a:r>
              <a:rPr lang="en-US" dirty="0" smtClean="0"/>
              <a:t>Can be quite complex</a:t>
            </a:r>
          </a:p>
          <a:p>
            <a:pPr lvl="1"/>
            <a:r>
              <a:rPr lang="en-US" dirty="0" smtClean="0"/>
              <a:t>P53 – tumor suppression gene assoc protein</a:t>
            </a:r>
          </a:p>
          <a:p>
            <a:pPr lvl="1"/>
            <a:r>
              <a:rPr lang="en-US" dirty="0" smtClean="0"/>
              <a:t>P53 mutation database exists</a:t>
            </a:r>
          </a:p>
          <a:p>
            <a:pPr lvl="1"/>
            <a:r>
              <a:rPr lang="en-US" u="sng" dirty="0" smtClean="0"/>
              <a:t>60,000 publications on p53 alone!!!</a:t>
            </a:r>
          </a:p>
          <a:p>
            <a:pPr lvl="1"/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Proteomics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full complement of proteins expressed in a cell, organ or an organism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Interactome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19458" name="Picture 2" descr="http://upload.wikimedia.org/wikipedia/commons/thumb/7/72/Network_of_how_100_of_the_528_genes_identified_with_significant_differential_expression_relate_to_DISC1_and_its_core_interactors.png/1024px-Network_of_how_100_of_the_528_genes_identified_with_significant_differential_expression_relate_to_DISC1_and_its_core_interactors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66800" y="2149822"/>
            <a:ext cx="7239000" cy="4708178"/>
          </a:xfrm>
          <a:prstGeom prst="rect">
            <a:avLst/>
          </a:prstGeom>
          <a:noFill/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is the whole set of molecular interactions in a particular </a:t>
            </a:r>
            <a:r>
              <a:rPr lang="en-US" dirty="0" smtClean="0">
                <a:hlinkClick r:id="rId3" tooltip="Cell (biology)"/>
              </a:rPr>
              <a:t>cell</a:t>
            </a:r>
            <a:r>
              <a:rPr lang="en-US" dirty="0" smtClean="0"/>
              <a:t>. 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28600" y="6324600"/>
            <a:ext cx="283391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https://en.wikipedia.org/wiki/Interactome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Now… </a:t>
            </a:r>
            <a:br>
              <a:rPr lang="en-US" dirty="0" smtClean="0"/>
            </a:br>
            <a:r>
              <a:rPr lang="en-US" dirty="0" smtClean="0"/>
              <a:t>let’s get to the </a:t>
            </a:r>
            <a:r>
              <a:rPr lang="en-US" u="sng" dirty="0" smtClean="0"/>
              <a:t>cell</a:t>
            </a:r>
            <a:r>
              <a:rPr lang="en-US" dirty="0" smtClean="0"/>
              <a:t> level</a:t>
            </a:r>
            <a:endParaRPr lang="en-US" dirty="0"/>
          </a:p>
        </p:txBody>
      </p:sp>
      <p:pic>
        <p:nvPicPr>
          <p:cNvPr id="22530" name="Picture 2" descr="http://faculty-staff.ou.edu/S/Barbara.Safiejko-Mroczk-1/cartoons/happy%20cell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57400" y="609600"/>
            <a:ext cx="4486275" cy="4067176"/>
          </a:xfrm>
          <a:prstGeom prst="rect">
            <a:avLst/>
          </a:prstGeom>
          <a:noFill/>
        </p:spPr>
      </p:pic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Oval Callout 6"/>
          <p:cNvSpPr/>
          <p:nvPr/>
        </p:nvSpPr>
        <p:spPr>
          <a:xfrm>
            <a:off x="5715000" y="304800"/>
            <a:ext cx="1524000" cy="917448"/>
          </a:xfrm>
          <a:prstGeom prst="wedgeEllipseCallou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5867548" y="528935"/>
            <a:ext cx="12190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I’m here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 descr="Neuron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838200"/>
            <a:ext cx="7842417" cy="5334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 descr="http://3.bp.blogspot.com/-AXRAyr3u4Ek/TmOsTw4mTQI/AAAAAAAAEN4/jMfCWhNErtE/s1600/neuron_types.g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38200" y="2133600"/>
            <a:ext cx="7543800" cy="4556457"/>
          </a:xfrm>
          <a:prstGeom prst="rect">
            <a:avLst/>
          </a:prstGeom>
          <a:noFill/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Neurons come in different Shapes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990600"/>
            <a:ext cx="8242041" cy="525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2555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Neuromorph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600200"/>
            <a:ext cx="7848600" cy="525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err="1" smtClean="0"/>
              <a:t>Connectome</a:t>
            </a:r>
            <a:r>
              <a:rPr lang="en-US" dirty="0" smtClean="0"/>
              <a:t> Project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4038600"/>
            <a:ext cx="5715000" cy="283845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To find out the complete wiring diagram of the brain</a:t>
            </a:r>
          </a:p>
          <a:p>
            <a:r>
              <a:rPr lang="en-US" sz="2800" dirty="0" smtClean="0"/>
              <a:t>Human brain </a:t>
            </a:r>
          </a:p>
          <a:p>
            <a:pPr lvl="1"/>
            <a:r>
              <a:rPr lang="en-US" sz="2400" dirty="0" smtClean="0"/>
              <a:t>Has 100 billion neurons</a:t>
            </a:r>
          </a:p>
          <a:p>
            <a:pPr lvl="1"/>
            <a:r>
              <a:rPr lang="en-US" sz="2400" dirty="0" smtClean="0"/>
              <a:t>Each neuron has about 1k-10k connections</a:t>
            </a:r>
          </a:p>
          <a:p>
            <a:r>
              <a:rPr lang="en-US" dirty="0" smtClean="0"/>
              <a:t>Feasible for smaller organisms</a:t>
            </a:r>
          </a:p>
          <a:p>
            <a:pPr lvl="1"/>
            <a:r>
              <a:rPr lang="en-US" dirty="0" smtClean="0"/>
              <a:t>C. </a:t>
            </a:r>
            <a:r>
              <a:rPr lang="en-US" dirty="0" err="1" smtClean="0"/>
              <a:t>Elegans</a:t>
            </a:r>
            <a:r>
              <a:rPr lang="en-US" dirty="0" smtClean="0"/>
              <a:t> </a:t>
            </a:r>
            <a:r>
              <a:rPr lang="en-US" dirty="0" err="1" smtClean="0"/>
              <a:t>connectome</a:t>
            </a:r>
            <a:r>
              <a:rPr lang="en-US" dirty="0" smtClean="0"/>
              <a:t> – 300 neurons, 7000 connections (White et al 1986)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Human </a:t>
            </a:r>
            <a:r>
              <a:rPr lang="en-US" dirty="0" err="1" smtClean="0"/>
              <a:t>Connectome</a:t>
            </a:r>
            <a:r>
              <a:rPr lang="en-US" dirty="0" smtClean="0"/>
              <a:t> Project</a:t>
            </a:r>
            <a:endParaRPr lang="en-US" dirty="0"/>
          </a:p>
        </p:txBody>
      </p:sp>
      <p:pic>
        <p:nvPicPr>
          <p:cNvPr id="51202" name="Picture 2" descr="http://www.nature.com/polopoly_fs/7.3435.1332258664!/image/brain.jpg_gen/derivatives/landscape_630/brain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" y="1905000"/>
            <a:ext cx="6000750" cy="4229101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6324600" y="2895600"/>
            <a:ext cx="2013693" cy="28315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- 1200 individuals</a:t>
            </a:r>
          </a:p>
          <a:p>
            <a:endParaRPr lang="en-US" sz="2000" dirty="0" smtClean="0"/>
          </a:p>
          <a:p>
            <a:r>
              <a:rPr lang="en-US" sz="2000" dirty="0" smtClean="0"/>
              <a:t>- </a:t>
            </a:r>
            <a:r>
              <a:rPr lang="en-US" sz="2000" dirty="0" err="1" smtClean="0"/>
              <a:t>fMRI</a:t>
            </a:r>
            <a:r>
              <a:rPr lang="en-US" sz="2000" dirty="0" smtClean="0"/>
              <a:t> + </a:t>
            </a:r>
            <a:r>
              <a:rPr lang="en-US" sz="2000" dirty="0" err="1" smtClean="0"/>
              <a:t>dMRI</a:t>
            </a:r>
            <a:r>
              <a:rPr lang="en-US" sz="2000" dirty="0" smtClean="0"/>
              <a:t> +</a:t>
            </a:r>
          </a:p>
          <a:p>
            <a:r>
              <a:rPr lang="en-US" sz="2000" dirty="0" smtClean="0"/>
              <a:t>+ MRI + MEG</a:t>
            </a:r>
          </a:p>
          <a:p>
            <a:endParaRPr lang="en-US" sz="2000" dirty="0" smtClean="0"/>
          </a:p>
          <a:p>
            <a:pPr>
              <a:buFontTx/>
              <a:buChar char="-"/>
            </a:pPr>
            <a:r>
              <a:rPr lang="en-US" sz="2000" dirty="0" smtClean="0"/>
              <a:t>Washington U +</a:t>
            </a:r>
          </a:p>
          <a:p>
            <a:r>
              <a:rPr lang="en-US" sz="2000" dirty="0" smtClean="0"/>
              <a:t>U. Minnesota</a:t>
            </a:r>
          </a:p>
          <a:p>
            <a:endParaRPr lang="en-US" sz="2000" dirty="0" smtClean="0"/>
          </a:p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985043" y="6324600"/>
            <a:ext cx="36537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http://www.humanconnectome.org/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Connectome</a:t>
            </a:r>
            <a:r>
              <a:rPr lang="en-US" dirty="0" smtClean="0"/>
              <a:t> Data Sizes</a:t>
            </a:r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381000" y="1905000"/>
          <a:ext cx="3505200" cy="4648202"/>
        </p:xfrm>
        <a:graphic>
          <a:graphicData uri="http://schemas.openxmlformats.org/drawingml/2006/table">
            <a:tbl>
              <a:tblPr/>
              <a:tblGrid>
                <a:gridCol w="1633383"/>
                <a:gridCol w="977807"/>
                <a:gridCol w="60651"/>
                <a:gridCol w="833359"/>
              </a:tblGrid>
              <a:tr h="178777">
                <a:tc gridSpan="4"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900" b="1" dirty="0">
                          <a:latin typeface="Times New Roman"/>
                          <a:ea typeface="Times New Roman"/>
                          <a:cs typeface="Times New Roman"/>
                        </a:rPr>
                        <a:t>HCP Data Sizes (per Subject)</a:t>
                      </a:r>
                      <a:endParaRPr lang="en-US" sz="10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E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78777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900" b="1">
                          <a:latin typeface="Times New Roman"/>
                          <a:ea typeface="Times New Roman"/>
                          <a:cs typeface="Times New Roman"/>
                        </a:rPr>
                        <a:t>Session</a:t>
                      </a:r>
                      <a:endParaRPr lang="en-US" sz="10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900" b="1">
                          <a:latin typeface="Times New Roman"/>
                          <a:ea typeface="Times New Roman"/>
                          <a:cs typeface="Times New Roman"/>
                        </a:rPr>
                        <a:t>Format</a:t>
                      </a:r>
                      <a:endParaRPr lang="en-US" sz="10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900" b="1">
                          <a:latin typeface="Times New Roman"/>
                          <a:ea typeface="Times New Roman"/>
                          <a:cs typeface="Times New Roman"/>
                        </a:rPr>
                        <a:t>.zip File Size</a:t>
                      </a:r>
                      <a:endParaRPr lang="en-US" sz="10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57554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900" b="1">
                          <a:latin typeface="Times New Roman"/>
                          <a:ea typeface="Times New Roman"/>
                          <a:cs typeface="Times New Roman"/>
                        </a:rPr>
                        <a:t>Structural</a:t>
                      </a:r>
                      <a:endParaRPr lang="en-US" sz="10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900">
                          <a:latin typeface="Times New Roman"/>
                          <a:ea typeface="Times New Roman"/>
                          <a:cs typeface="Times New Roman"/>
                        </a:rPr>
                        <a:t>Unprocessed</a:t>
                      </a:r>
                      <a:br>
                        <a:rPr lang="en-US" sz="900">
                          <a:latin typeface="Times New Roman"/>
                          <a:ea typeface="Times New Roman"/>
                          <a:cs typeface="Times New Roman"/>
                        </a:rPr>
                      </a:br>
                      <a:r>
                        <a:rPr lang="en-US" sz="900">
                          <a:latin typeface="Times New Roman"/>
                          <a:ea typeface="Times New Roman"/>
                          <a:cs typeface="Times New Roman"/>
                        </a:rPr>
                        <a:t>Preprocessed</a:t>
                      </a:r>
                      <a:endParaRPr lang="en-US" sz="10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900">
                          <a:latin typeface="Times New Roman"/>
                          <a:ea typeface="Times New Roman"/>
                          <a:cs typeface="Times New Roman"/>
                        </a:rPr>
                        <a:t>70.99 MB</a:t>
                      </a:r>
                      <a:br>
                        <a:rPr lang="en-US" sz="900">
                          <a:latin typeface="Times New Roman"/>
                          <a:ea typeface="Times New Roman"/>
                          <a:cs typeface="Times New Roman"/>
                        </a:rPr>
                      </a:br>
                      <a:r>
                        <a:rPr lang="en-US" sz="900">
                          <a:latin typeface="Times New Roman"/>
                          <a:ea typeface="Times New Roman"/>
                          <a:cs typeface="Times New Roman"/>
                        </a:rPr>
                        <a:t>1.19 GB</a:t>
                      </a:r>
                      <a:endParaRPr lang="en-US" sz="10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57554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900" b="1">
                          <a:latin typeface="Times New Roman"/>
                          <a:ea typeface="Times New Roman"/>
                          <a:cs typeface="Times New Roman"/>
                        </a:rPr>
                        <a:t>Resting State fMRI</a:t>
                      </a:r>
                      <a:r>
                        <a:rPr lang="en-US" sz="900">
                          <a:latin typeface="Times New Roman"/>
                          <a:ea typeface="Times New Roman"/>
                          <a:cs typeface="Times New Roman"/>
                        </a:rPr>
                        <a:t/>
                      </a:r>
                      <a:br>
                        <a:rPr lang="en-US" sz="900">
                          <a:latin typeface="Times New Roman"/>
                          <a:ea typeface="Times New Roman"/>
                          <a:cs typeface="Times New Roman"/>
                        </a:rPr>
                      </a:br>
                      <a:r>
                        <a:rPr lang="en-US" sz="900" b="1">
                          <a:latin typeface="Times New Roman"/>
                          <a:ea typeface="Times New Roman"/>
                          <a:cs typeface="Times New Roman"/>
                        </a:rPr>
                        <a:t>(each of 2 sessions)</a:t>
                      </a:r>
                      <a:endParaRPr lang="en-US" sz="10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900">
                          <a:latin typeface="Times New Roman"/>
                          <a:ea typeface="Times New Roman"/>
                          <a:cs typeface="Times New Roman"/>
                        </a:rPr>
                        <a:t>Unprocessed</a:t>
                      </a:r>
                      <a:br>
                        <a:rPr lang="en-US" sz="900">
                          <a:latin typeface="Times New Roman"/>
                          <a:ea typeface="Times New Roman"/>
                          <a:cs typeface="Times New Roman"/>
                        </a:rPr>
                      </a:br>
                      <a:r>
                        <a:rPr lang="en-US" sz="900">
                          <a:latin typeface="Times New Roman"/>
                          <a:ea typeface="Times New Roman"/>
                          <a:cs typeface="Times New Roman"/>
                        </a:rPr>
                        <a:t>Preprocessed</a:t>
                      </a:r>
                      <a:endParaRPr lang="en-US" sz="10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900">
                          <a:latin typeface="Times New Roman"/>
                          <a:ea typeface="Times New Roman"/>
                          <a:cs typeface="Times New Roman"/>
                        </a:rPr>
                        <a:t>2 GB </a:t>
                      </a:r>
                      <a:br>
                        <a:rPr lang="en-US" sz="900">
                          <a:latin typeface="Times New Roman"/>
                          <a:ea typeface="Times New Roman"/>
                          <a:cs typeface="Times New Roman"/>
                        </a:rPr>
                      </a:br>
                      <a:r>
                        <a:rPr lang="en-US" sz="900">
                          <a:latin typeface="Times New Roman"/>
                          <a:ea typeface="Times New Roman"/>
                          <a:cs typeface="Times New Roman"/>
                        </a:rPr>
                        <a:t>3.24 GB</a:t>
                      </a:r>
                      <a:endParaRPr lang="en-US" sz="10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715108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900" b="1">
                          <a:latin typeface="Times New Roman"/>
                          <a:ea typeface="Times New Roman"/>
                          <a:cs typeface="Times New Roman"/>
                        </a:rPr>
                        <a:t>Task fMRI  (avg per Task)</a:t>
                      </a:r>
                      <a:endParaRPr lang="en-US" sz="1000"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900" b="1">
                          <a:latin typeface="Times New Roman"/>
                          <a:ea typeface="Times New Roman"/>
                          <a:cs typeface="Times New Roman"/>
                        </a:rPr>
                        <a:t>                    (all 7 Tasks)</a:t>
                      </a:r>
                      <a:endParaRPr lang="en-US" sz="10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900">
                          <a:latin typeface="Times New Roman"/>
                          <a:ea typeface="Times New Roman"/>
                          <a:cs typeface="Times New Roman"/>
                        </a:rPr>
                        <a:t>Unprocessed</a:t>
                      </a:r>
                      <a:br>
                        <a:rPr lang="en-US" sz="900">
                          <a:latin typeface="Times New Roman"/>
                          <a:ea typeface="Times New Roman"/>
                          <a:cs typeface="Times New Roman"/>
                        </a:rPr>
                      </a:br>
                      <a:r>
                        <a:rPr lang="en-US" sz="900">
                          <a:latin typeface="Times New Roman"/>
                          <a:ea typeface="Times New Roman"/>
                          <a:cs typeface="Times New Roman"/>
                        </a:rPr>
                        <a:t>Preprocessed</a:t>
                      </a:r>
                      <a:br>
                        <a:rPr lang="en-US" sz="900">
                          <a:latin typeface="Times New Roman"/>
                          <a:ea typeface="Times New Roman"/>
                          <a:cs typeface="Times New Roman"/>
                        </a:rPr>
                      </a:br>
                      <a:r>
                        <a:rPr lang="en-US" sz="900">
                          <a:latin typeface="Times New Roman"/>
                          <a:ea typeface="Times New Roman"/>
                          <a:cs typeface="Times New Roman"/>
                        </a:rPr>
                        <a:t>Unprocessed</a:t>
                      </a:r>
                      <a:br>
                        <a:rPr lang="en-US" sz="900">
                          <a:latin typeface="Times New Roman"/>
                          <a:ea typeface="Times New Roman"/>
                          <a:cs typeface="Times New Roman"/>
                        </a:rPr>
                      </a:br>
                      <a:r>
                        <a:rPr lang="en-US" sz="900">
                          <a:latin typeface="Times New Roman"/>
                          <a:ea typeface="Times New Roman"/>
                          <a:cs typeface="Times New Roman"/>
                        </a:rPr>
                        <a:t>Preprocessed</a:t>
                      </a:r>
                      <a:endParaRPr lang="en-US" sz="10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900">
                          <a:latin typeface="Times New Roman"/>
                          <a:ea typeface="Times New Roman"/>
                          <a:cs typeface="Times New Roman"/>
                        </a:rPr>
                        <a:t>490 MB</a:t>
                      </a:r>
                      <a:br>
                        <a:rPr lang="en-US" sz="900">
                          <a:latin typeface="Times New Roman"/>
                          <a:ea typeface="Times New Roman"/>
                          <a:cs typeface="Times New Roman"/>
                        </a:rPr>
                      </a:br>
                      <a:r>
                        <a:rPr lang="en-US" sz="900">
                          <a:latin typeface="Times New Roman"/>
                          <a:ea typeface="Times New Roman"/>
                          <a:cs typeface="Times New Roman"/>
                        </a:rPr>
                        <a:t>771 MB</a:t>
                      </a:r>
                      <a:br>
                        <a:rPr lang="en-US" sz="900">
                          <a:latin typeface="Times New Roman"/>
                          <a:ea typeface="Times New Roman"/>
                          <a:cs typeface="Times New Roman"/>
                        </a:rPr>
                      </a:br>
                      <a:r>
                        <a:rPr lang="en-US" sz="900">
                          <a:latin typeface="Times New Roman"/>
                          <a:ea typeface="Times New Roman"/>
                          <a:cs typeface="Times New Roman"/>
                        </a:rPr>
                        <a:t>3.43 GB</a:t>
                      </a:r>
                      <a:br>
                        <a:rPr lang="en-US" sz="900">
                          <a:latin typeface="Times New Roman"/>
                          <a:ea typeface="Times New Roman"/>
                          <a:cs typeface="Times New Roman"/>
                        </a:rPr>
                      </a:br>
                      <a:r>
                        <a:rPr lang="en-US" sz="900">
                          <a:latin typeface="Times New Roman"/>
                          <a:ea typeface="Times New Roman"/>
                          <a:cs typeface="Times New Roman"/>
                        </a:rPr>
                        <a:t>5.4 GB</a:t>
                      </a:r>
                      <a:endParaRPr lang="en-US" sz="10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57554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900" b="1">
                          <a:latin typeface="Times New Roman"/>
                          <a:ea typeface="Times New Roman"/>
                          <a:cs typeface="Times New Roman"/>
                        </a:rPr>
                        <a:t>Diffusion </a:t>
                      </a:r>
                      <a:endParaRPr lang="en-US" sz="10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900">
                          <a:latin typeface="Times New Roman"/>
                          <a:ea typeface="Times New Roman"/>
                          <a:cs typeface="Times New Roman"/>
                        </a:rPr>
                        <a:t>Unprocessed</a:t>
                      </a:r>
                      <a:br>
                        <a:rPr lang="en-US" sz="900">
                          <a:latin typeface="Times New Roman"/>
                          <a:ea typeface="Times New Roman"/>
                          <a:cs typeface="Times New Roman"/>
                        </a:rPr>
                      </a:br>
                      <a:r>
                        <a:rPr lang="en-US" sz="900">
                          <a:latin typeface="Times New Roman"/>
                          <a:ea typeface="Times New Roman"/>
                          <a:cs typeface="Times New Roman"/>
                        </a:rPr>
                        <a:t>Preprocessed</a:t>
                      </a:r>
                      <a:endParaRPr lang="en-US" sz="10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900">
                          <a:latin typeface="Times New Roman"/>
                          <a:ea typeface="Times New Roman"/>
                          <a:cs typeface="Times New Roman"/>
                        </a:rPr>
                        <a:t>2.18 GB</a:t>
                      </a:r>
                      <a:br>
                        <a:rPr lang="en-US" sz="900">
                          <a:latin typeface="Times New Roman"/>
                          <a:ea typeface="Times New Roman"/>
                          <a:cs typeface="Times New Roman"/>
                        </a:rPr>
                      </a:br>
                      <a:r>
                        <a:rPr lang="en-US" sz="900">
                          <a:latin typeface="Times New Roman"/>
                          <a:ea typeface="Times New Roman"/>
                          <a:cs typeface="Times New Roman"/>
                        </a:rPr>
                        <a:t>2.81 GB</a:t>
                      </a:r>
                      <a:endParaRPr lang="en-US" sz="10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57554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900" b="1">
                          <a:latin typeface="Times New Roman"/>
                          <a:ea typeface="Times New Roman"/>
                          <a:cs typeface="Times New Roman"/>
                        </a:rPr>
                        <a:t>Group-Average on Unrelated 20</a:t>
                      </a:r>
                      <a:endParaRPr lang="en-US" sz="10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900">
                          <a:latin typeface="Times New Roman"/>
                          <a:ea typeface="Times New Roman"/>
                          <a:cs typeface="Times New Roman"/>
                        </a:rPr>
                        <a:t>Additionally Processed</a:t>
                      </a:r>
                      <a:endParaRPr lang="en-US" sz="10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900">
                          <a:latin typeface="Times New Roman"/>
                          <a:ea typeface="Times New Roman"/>
                          <a:cs typeface="Times New Roman"/>
                        </a:rPr>
                        <a:t>289 MB</a:t>
                      </a:r>
                      <a:endParaRPr lang="en-US" sz="10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536331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900" b="1">
                          <a:latin typeface="Times New Roman"/>
                          <a:ea typeface="Times New Roman"/>
                          <a:cs typeface="Times New Roman"/>
                        </a:rPr>
                        <a:t>Total (per Subject)</a:t>
                      </a:r>
                      <a:endParaRPr lang="en-US" sz="10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900">
                          <a:latin typeface="Times New Roman"/>
                          <a:ea typeface="Times New Roman"/>
                          <a:cs typeface="Times New Roman"/>
                        </a:rPr>
                        <a:t>Unprocessed</a:t>
                      </a:r>
                      <a:br>
                        <a:rPr lang="en-US" sz="900">
                          <a:latin typeface="Times New Roman"/>
                          <a:ea typeface="Times New Roman"/>
                          <a:cs typeface="Times New Roman"/>
                        </a:rPr>
                      </a:br>
                      <a:r>
                        <a:rPr lang="en-US" sz="900">
                          <a:latin typeface="Times New Roman"/>
                          <a:ea typeface="Times New Roman"/>
                          <a:cs typeface="Times New Roman"/>
                        </a:rPr>
                        <a:t>Preprocessed</a:t>
                      </a:r>
                      <a:br>
                        <a:rPr lang="en-US" sz="900">
                          <a:latin typeface="Times New Roman"/>
                          <a:ea typeface="Times New Roman"/>
                          <a:cs typeface="Times New Roman"/>
                        </a:rPr>
                      </a:br>
                      <a:r>
                        <a:rPr lang="en-US" sz="900">
                          <a:latin typeface="Times New Roman"/>
                          <a:ea typeface="Times New Roman"/>
                          <a:cs typeface="Times New Roman"/>
                        </a:rPr>
                        <a:t>Both</a:t>
                      </a:r>
                      <a:endParaRPr lang="en-US" sz="10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900">
                          <a:latin typeface="Times New Roman"/>
                          <a:ea typeface="Times New Roman"/>
                          <a:cs typeface="Times New Roman"/>
                        </a:rPr>
                        <a:t>9.81 GB</a:t>
                      </a:r>
                      <a:br>
                        <a:rPr lang="en-US" sz="900">
                          <a:latin typeface="Times New Roman"/>
                          <a:ea typeface="Times New Roman"/>
                          <a:cs typeface="Times New Roman"/>
                        </a:rPr>
                      </a:br>
                      <a:r>
                        <a:rPr lang="en-US" sz="900">
                          <a:latin typeface="Times New Roman"/>
                          <a:ea typeface="Times New Roman"/>
                          <a:cs typeface="Times New Roman"/>
                        </a:rPr>
                        <a:t>15.77 GB</a:t>
                      </a:r>
                      <a:br>
                        <a:rPr lang="en-US" sz="900">
                          <a:latin typeface="Times New Roman"/>
                          <a:ea typeface="Times New Roman"/>
                          <a:cs typeface="Times New Roman"/>
                        </a:rPr>
                      </a:br>
                      <a:r>
                        <a:rPr lang="en-US" sz="900">
                          <a:latin typeface="Times New Roman"/>
                          <a:ea typeface="Times New Roman"/>
                          <a:cs typeface="Times New Roman"/>
                        </a:rPr>
                        <a:t>25.58 GB</a:t>
                      </a:r>
                      <a:endParaRPr lang="en-US" sz="10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536331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900" b="1">
                          <a:latin typeface="Times New Roman"/>
                          <a:ea typeface="Times New Roman"/>
                          <a:cs typeface="Times New Roman"/>
                        </a:rPr>
                        <a:t>Total (5 Subjects)</a:t>
                      </a:r>
                      <a:endParaRPr lang="en-US" sz="10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900">
                          <a:latin typeface="Times New Roman"/>
                          <a:ea typeface="Times New Roman"/>
                          <a:cs typeface="Times New Roman"/>
                        </a:rPr>
                        <a:t>Unprocessed</a:t>
                      </a:r>
                      <a:br>
                        <a:rPr lang="en-US" sz="900">
                          <a:latin typeface="Times New Roman"/>
                          <a:ea typeface="Times New Roman"/>
                          <a:cs typeface="Times New Roman"/>
                        </a:rPr>
                      </a:br>
                      <a:r>
                        <a:rPr lang="en-US" sz="900">
                          <a:latin typeface="Times New Roman"/>
                          <a:ea typeface="Times New Roman"/>
                          <a:cs typeface="Times New Roman"/>
                        </a:rPr>
                        <a:t>Preprocessed</a:t>
                      </a:r>
                      <a:br>
                        <a:rPr lang="en-US" sz="900">
                          <a:latin typeface="Times New Roman"/>
                          <a:ea typeface="Times New Roman"/>
                          <a:cs typeface="Times New Roman"/>
                        </a:rPr>
                      </a:br>
                      <a:r>
                        <a:rPr lang="en-US" sz="900">
                          <a:latin typeface="Times New Roman"/>
                          <a:ea typeface="Times New Roman"/>
                          <a:cs typeface="Times New Roman"/>
                        </a:rPr>
                        <a:t>Both</a:t>
                      </a:r>
                      <a:endParaRPr lang="en-US" sz="10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900">
                          <a:latin typeface="Times New Roman"/>
                          <a:ea typeface="Times New Roman"/>
                          <a:cs typeface="Times New Roman"/>
                        </a:rPr>
                        <a:t>62.16 GB</a:t>
                      </a:r>
                      <a:br>
                        <a:rPr lang="en-US" sz="900">
                          <a:latin typeface="Times New Roman"/>
                          <a:ea typeface="Times New Roman"/>
                          <a:cs typeface="Times New Roman"/>
                        </a:rPr>
                      </a:br>
                      <a:r>
                        <a:rPr lang="en-US" sz="900">
                          <a:latin typeface="Times New Roman"/>
                          <a:ea typeface="Times New Roman"/>
                          <a:cs typeface="Times New Roman"/>
                        </a:rPr>
                        <a:t>78.83 GB</a:t>
                      </a:r>
                      <a:br>
                        <a:rPr lang="en-US" sz="900">
                          <a:latin typeface="Times New Roman"/>
                          <a:ea typeface="Times New Roman"/>
                          <a:cs typeface="Times New Roman"/>
                        </a:rPr>
                      </a:br>
                      <a:r>
                        <a:rPr lang="en-US" sz="900">
                          <a:latin typeface="Times New Roman"/>
                          <a:ea typeface="Times New Roman"/>
                          <a:cs typeface="Times New Roman"/>
                        </a:rPr>
                        <a:t>141 GB</a:t>
                      </a:r>
                      <a:endParaRPr lang="en-US" sz="10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536331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900" b="1">
                          <a:latin typeface="Times New Roman"/>
                          <a:ea typeface="Times New Roman"/>
                          <a:cs typeface="Times New Roman"/>
                        </a:rPr>
                        <a:t>Total (20 Subjects)</a:t>
                      </a:r>
                      <a:endParaRPr lang="en-US" sz="10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900">
                          <a:latin typeface="Times New Roman"/>
                          <a:ea typeface="Times New Roman"/>
                          <a:cs typeface="Times New Roman"/>
                        </a:rPr>
                        <a:t>Unprocessed</a:t>
                      </a:r>
                      <a:br>
                        <a:rPr lang="en-US" sz="900">
                          <a:latin typeface="Times New Roman"/>
                          <a:ea typeface="Times New Roman"/>
                          <a:cs typeface="Times New Roman"/>
                        </a:rPr>
                      </a:br>
                      <a:r>
                        <a:rPr lang="en-US" sz="900">
                          <a:latin typeface="Times New Roman"/>
                          <a:ea typeface="Times New Roman"/>
                          <a:cs typeface="Times New Roman"/>
                        </a:rPr>
                        <a:t>Preprocessed</a:t>
                      </a:r>
                      <a:br>
                        <a:rPr lang="en-US" sz="900">
                          <a:latin typeface="Times New Roman"/>
                          <a:ea typeface="Times New Roman"/>
                          <a:cs typeface="Times New Roman"/>
                        </a:rPr>
                      </a:br>
                      <a:r>
                        <a:rPr lang="en-US" sz="900">
                          <a:latin typeface="Times New Roman"/>
                          <a:ea typeface="Times New Roman"/>
                          <a:cs typeface="Times New Roman"/>
                        </a:rPr>
                        <a:t>Both</a:t>
                      </a:r>
                      <a:endParaRPr lang="en-US" sz="10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900">
                          <a:latin typeface="Times New Roman"/>
                          <a:ea typeface="Times New Roman"/>
                          <a:cs typeface="Times New Roman"/>
                        </a:rPr>
                        <a:t>247.34 GB</a:t>
                      </a:r>
                      <a:br>
                        <a:rPr lang="en-US" sz="900">
                          <a:latin typeface="Times New Roman"/>
                          <a:ea typeface="Times New Roman"/>
                          <a:cs typeface="Times New Roman"/>
                        </a:rPr>
                      </a:br>
                      <a:r>
                        <a:rPr lang="en-US" sz="900">
                          <a:latin typeface="Times New Roman"/>
                          <a:ea typeface="Times New Roman"/>
                          <a:cs typeface="Times New Roman"/>
                        </a:rPr>
                        <a:t>315.05 GB</a:t>
                      </a:r>
                      <a:br>
                        <a:rPr lang="en-US" sz="900">
                          <a:latin typeface="Times New Roman"/>
                          <a:ea typeface="Times New Roman"/>
                          <a:cs typeface="Times New Roman"/>
                        </a:rPr>
                      </a:br>
                      <a:r>
                        <a:rPr lang="en-US" sz="900">
                          <a:latin typeface="Times New Roman"/>
                          <a:ea typeface="Times New Roman"/>
                          <a:cs typeface="Times New Roman"/>
                        </a:rPr>
                        <a:t>562.39 GB</a:t>
                      </a:r>
                      <a:endParaRPr lang="en-US" sz="10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536331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900" b="1">
                          <a:latin typeface="Times New Roman"/>
                          <a:ea typeface="Times New Roman"/>
                          <a:cs typeface="Times New Roman"/>
                        </a:rPr>
                        <a:t>Total (68 Subjects)</a:t>
                      </a:r>
                      <a:endParaRPr lang="en-US" sz="10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E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900">
                          <a:latin typeface="Times New Roman"/>
                          <a:ea typeface="Times New Roman"/>
                          <a:cs typeface="Times New Roman"/>
                        </a:rPr>
                        <a:t>Unprocessed</a:t>
                      </a:r>
                      <a:br>
                        <a:rPr lang="en-US" sz="900">
                          <a:latin typeface="Times New Roman"/>
                          <a:ea typeface="Times New Roman"/>
                          <a:cs typeface="Times New Roman"/>
                        </a:rPr>
                      </a:br>
                      <a:r>
                        <a:rPr lang="en-US" sz="900">
                          <a:latin typeface="Times New Roman"/>
                          <a:ea typeface="Times New Roman"/>
                          <a:cs typeface="Times New Roman"/>
                        </a:rPr>
                        <a:t>Preprocessed</a:t>
                      </a:r>
                      <a:br>
                        <a:rPr lang="en-US" sz="900">
                          <a:latin typeface="Times New Roman"/>
                          <a:ea typeface="Times New Roman"/>
                          <a:cs typeface="Times New Roman"/>
                        </a:rPr>
                      </a:br>
                      <a:r>
                        <a:rPr lang="en-US" sz="900">
                          <a:latin typeface="Times New Roman"/>
                          <a:ea typeface="Times New Roman"/>
                          <a:cs typeface="Times New Roman"/>
                        </a:rPr>
                        <a:t>Both</a:t>
                      </a:r>
                      <a:endParaRPr lang="en-US" sz="10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E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900" dirty="0">
                          <a:latin typeface="Times New Roman"/>
                          <a:ea typeface="Times New Roman"/>
                          <a:cs typeface="Times New Roman"/>
                        </a:rPr>
                        <a:t>815.4 GB</a:t>
                      </a:r>
                      <a:br>
                        <a:rPr lang="en-US" sz="900" dirty="0">
                          <a:latin typeface="Times New Roman"/>
                          <a:ea typeface="Times New Roman"/>
                          <a:cs typeface="Times New Roman"/>
                        </a:rPr>
                      </a:br>
                      <a:r>
                        <a:rPr lang="en-US" sz="900" dirty="0">
                          <a:latin typeface="Times New Roman"/>
                          <a:ea typeface="Times New Roman"/>
                          <a:cs typeface="Times New Roman"/>
                        </a:rPr>
                        <a:t>1.058 TB</a:t>
                      </a:r>
                      <a:br>
                        <a:rPr lang="en-US" sz="900" dirty="0">
                          <a:latin typeface="Times New Roman"/>
                          <a:ea typeface="Times New Roman"/>
                          <a:cs typeface="Times New Roman"/>
                        </a:rPr>
                      </a:br>
                      <a:r>
                        <a:rPr lang="en-US" sz="900" b="1" dirty="0">
                          <a:solidFill>
                            <a:srgbClr val="FF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1.873 TB</a:t>
                      </a:r>
                      <a:endParaRPr lang="en-US" sz="1000" b="1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EFFF"/>
                    </a:solidFill>
                  </a:tcPr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4876800" y="2895600"/>
            <a:ext cx="280634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For 68 subjects:</a:t>
            </a:r>
          </a:p>
          <a:p>
            <a:r>
              <a:rPr lang="en-US" sz="3200" dirty="0" smtClean="0"/>
              <a:t>1.8 Terabytes!!</a:t>
            </a:r>
            <a:endParaRPr lang="en-US" sz="3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905000" y="5334000"/>
            <a:ext cx="457200" cy="1152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3247307" y="5334001"/>
            <a:ext cx="457200" cy="1152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4444134" y="5334002"/>
            <a:ext cx="457200" cy="1152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5681663" y="5334003"/>
            <a:ext cx="457200" cy="1152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7750" y="2710971"/>
            <a:ext cx="581025" cy="1000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AutoShape 5" descr="http://www.easynotecards.com/uploads/1128/48/69c3b13a_13a8788d737__8000_00000240.jpg"/>
          <p:cNvSpPr>
            <a:spLocks noChangeAspect="1" noChangeArrowheads="1"/>
          </p:cNvSpPr>
          <p:nvPr/>
        </p:nvSpPr>
        <p:spPr bwMode="auto">
          <a:xfrm>
            <a:off x="155575" y="-2544763"/>
            <a:ext cx="4276725" cy="5314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7" descr="Figure 2. A tRNA molecule. tRNA carries amino acid to the synthesis site at the ribosome."/>
          <p:cNvSpPr>
            <a:spLocks noChangeAspect="1" noChangeArrowheads="1"/>
          </p:cNvSpPr>
          <p:nvPr/>
        </p:nvSpPr>
        <p:spPr bwMode="auto">
          <a:xfrm>
            <a:off x="155575" y="-2057400"/>
            <a:ext cx="432435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1473" y="4510088"/>
            <a:ext cx="385045" cy="4600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8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8455" y="4510088"/>
            <a:ext cx="385045" cy="4600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" name="Picture 8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8081" y="4510088"/>
            <a:ext cx="385045" cy="4600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" name="Picture 8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8955" y="4545917"/>
            <a:ext cx="385045" cy="4600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6845" y="2710971"/>
            <a:ext cx="581025" cy="1000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6556" y="2710971"/>
            <a:ext cx="581025" cy="1000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2710970"/>
            <a:ext cx="581025" cy="1000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AutoShape 10" descr="data:image/jpeg;base64,/9j/4AAQSkZJRgABAQAAAQABAAD/2wCEAAkGBxISEhUUExMUExISEhUWGBUXFxgaExgWFBQWFhQVFxscHiggGRolHBcUITElJSkrLi4uFx8zODMsNygtLisBCgoKDg0OGxAQGzQkICQvLDQtNDQvLy80Ly8sNCwvLDQ0LCw0LCwsLywsLCwsLCwsLCw0LywsLCwsLCwsLCwvLP/AABEIAMIBBAMBEQACEQEDEQH/xAAbAAEAAwADAQAAAAAAAAAAAAAABAUGAQIDB//EAEAQAAIBAgMFBQYCCQMEAwAAAAECAAMRBAUhBhIxQVETMmFxoSJCUoGRwSOxBxRDU2JygtHhFZLwM6Ky0iRjg//EABsBAQACAwEBAAAAAAAAAAAAAAAEBQIDBgEH/8QAOhEAAgEDAgIHBwQABgIDAAAAAAECAwQRBSESMRNBUWFxgbEiMpGhwdHwBhTh8RUjM0JSYhaiU4KS/9oADAMBAAIRAxEAPwD7jAEAQBAEAQBAEAQBAMntBVc1d1rhBw6HxnKarUrutJSyo9XZ/LLuxhTVPiW8is2U/FxjPSP4dIFHPIuCbi3hwlnpFKrGnmfJ8iLfzhJpLmb+XBXCAIBQZ7mjK3Z09DzMoNR1SdOo6VLbHN9/YiytLSM48dTkVGQZxVXEVUcs9NVBueAY8VB5zO31WMaPHXe/V2vy/o8ubVcS6NHGb1Xqubsy6ezYkW8pUz1OtKo6sZPGdl3eBMpW1JUsNZfWWWxWavWR6dU3qUXKluo5GdVa1+mpKfaVFxS6ObiaWSDSIAgCAIAgCAIAgCAIAgCAIAgCAIAgCAIAgCAIBEzPGiiha1+QHjIl5dq2p8bWd8I3UKLrT4UZ1M6esWSpSA0urgi3HgQdbymvdRoXFrKMliXUu/xJqtJ0aiaeUVyYOpQrNXwxAaob1KTdxzzYH3Ht8j4amRdO1h0EqVXePU+tfdfncY1rbjfFHmaPLNpKVQhHvRq/A+h/pPBh4idTRr060eKm8r8+BAlBxeGi6Bm0xOYBUZnkYqtvhijc+d7StuNLo1pub2bJlG9nTjw80Y7N69SjiKCs/Z4RyyO6gFhVv7IYkHdUi9iOfylLpdrb1ak6ddZmnyzttz/Ow3XVaphSjyZrE2eolPZZyTrvlix9ZfVdNtqiS4cY7NiLSuqtN5T+J75TlVLCq1m1drszczJNGlGlBRjyNdWrKpLikWaOCLggjwm01naAIAgCAIAgCAIAgCAIAgCAIAgCAIAgCAIAgCARM0wfa0yvA8R5iRL21/c0nDk+a8fzY329boqikYzFZLXq1KdMqyor3dgSAVHu6cQZU6fptSnVcqsdvJk+5uqcqeIPma+jk9BF3Vpqo8BYy9q0oVY8M1ld5VRk4vKIWPyBXFrBx8LD1B5GVFXRlGXHbScJfL7+vgSY3OViayinAxWFP4ZNRB+xqHX/APNz+TfUTCnqda2kqd5H/wCy/jn5b9x66EZrNJ+RfZPn9HECwO5UHepto6nxBl5CcZxUovKZFaaeGScwzBaanUb1vkPE+Eg6hfxtYbbyfJfnV6m2jRdR9xlMDWOM39ykalA3BqNbcfruqe8vjp4Sjjo91JdM5Ynzx158ep/mxLdzTXs42GU1q+DqdnutWwx4C/4lI/Cbm7L0PHr1NhaavHHR3PszXdz+z/EaKls+dPdErP8AF9oV4heG6bcdSdPL8pWaheq4rZpN8KXhvnn6cywsaahFqS3ZW5PimoYumiEmlWvdOSkW1HQayz0i7qVE4T3waL6hFLjSwfQJeFYIAgCAIAgCAIAgCAIAgCAIAgCAIAgCAIAgCAIAgCAIB516KuLMLzXVpQqxcJrKPYycXlGdzTJlBDFQwHBre0vhfiJy95ZV7HNShJ8HXvy8e1d5YUqsKu01uZfbJz2dGiLhMRiUpVD0TdZivk26F8iZho0emu3Oo8tLO/bsvke3L4aeIn0fA4dadNUQAKqgC068rSk2gxaBwqrdxxP2nL63UpVJqC96PN+PV6PuLSxoycXJvYzGR09zGAYj/wCQ1YtuMwt2Y+BV4BeGo+eusm6TWpTg6cYY7e/xNd3QlD2+LP0N5Qyqijb6oA3XnLeFKEPdWCFKpOXvPJNmwwEAi5niTTpswFyP+XkS+uJUKDqRWWvzPkbremqlRRbwY3G5lX3TUFYqVBP8OmtiOkoKWr3HSJPfyLaVjRxhJ+JY4fa4LRR6qNcqC1uQPOXcdSoOp0ed/lkrv2VXhclyNNhq6uoZTdWFwfOTyIesAQBAEAQBAEAQBAEAQBAK/NsyFEDS7NwEgXt/C1SWMyfJfdkm2tpVntsjOYjaetTZCwUo7hbWs3tcxrrItnqrr1OCUceBIr2KhByjLODZKbgHrLkrjmAIAgCAIAgHDqCLHUGeSipJp8mep43R89/SDgyuGqkcaBWup8KTBz/2hhOSoU/2epKn1N4XhLl8/QsJy6Shn82NrkmKFWhTce8gPpOuK48MzyVarbwYo3MjnK+40yhXnxvZvnjrJdG8qUo8K3R55Xs9TpP2hJqVLW3m5DoByki3tadBYgjVWuJ1feLmSDSIAgHDC+h4RzB8+2uejT40hUZ63Z0qVyAzm9r+AAZufDracjTp1Li+nGi+FJvkuSW23i/UtJVnCiuJ5PPN0KU6isntslgvUstgB1E1K1qxuFBp5T/H5k2FWLpKSe2DY7L4ZqWFpI/eCC87KKwkUEnltlrPTEQBAEAQBAEAQBAEA4Y21PCeNpLLBUttFQFRULG7GwNvZJ6XkejeUa0uGEsm6dvUhHiktj3zXK1rgG+6w4Ga7uwpXLTls12Gdvczo5xyZh9tcsahSWrvbzYeolW/AFA264t4A3/plVRpKzv40/8AbJbeP9r5kirXdai3ywfQMvxAqU0ccGUH0nRFcSIAgCAIAgCAIBR7SYcNoRcOjKfEHS3qZzGvx4KtOou/5NNepPtHmMolX+iquWy+mGN2p3Q+amx/KdMpcSyusgYxsbCegQBAEAQDgmAfNs1O/mWBQ8Px6lvEdmAfVvrOd0HE5Vana188sm3eyij6O9FTYkAkcLidEQjvAIlXMqKndaooPQkTziWcZPcPmSlYEXGonp4cwBAEAQBAEAQBAKzaJmFE7t+Ivbp/y0q9Y4/22I8srPh/eMkyxUemXEYytg0xA3ASCpvvKfaVx3T426Gc1Tq1baSqpfLZltXxKLg3zLzKM5xFNQlemKhXTtKbCxHIkMQQfDXznRU9btZLMm4vwb9MlLK1qLlud84qriVKMtkZGRgbXIcWI+kpdU1CFerCVH/Znflvt6YJVvRcYtS6yH+jbMD2LYWqfxsKxpm/Egd1x4FbH5zrKFaNanGpHk/z5FfOLjJpmzm0xEAQBAEAQBAKzPR7Kn+L7f4nP/qBf5MH/wBvo/sTLN+013GY/Rc26uKpfu8XWFvA1GI9CJcWk+O3hL/qvQjVFibXebqSDAQBAEAQCBmuL3V3R3mH0HMyp1e9VCi4L3pcu5db+3eSLalxyy+SMPjKC4ipTr4eovbYV3UHUowawemSPFRqL2sZSWNetYe3Ug+CWP49eXWSqsI1tk90afLNpkZhTrKaNY8A3dbxRuDTqbe6pXEeKm8/TyIE6coPEkXOLQtTYKbEroZ7dU51KMoQeG1sKUlGaclsYHGlKfsVe85ICnUsRxAHOcdC3rdK4wW8eeOrzOhdam4p5WGaHY9KlHD/AI5KjeJUMdQt9AZ2VHiVNdJzKCtwuo+DkaCjWVxdSGHUTcaj0gCAIAgCAIAgHBEA8v1Sna24tj4CYuKaw1se5eckKvk6nusV9RKyro1pUeVHh8NvlyN8bmouvJHTI2HGqSem6APTWa6mh2zhiOU+3OfkZK7nncyO1yNht3EoN2rRq0w5HFqTPuFT1ALhvCx6mV2lTq2127apyedurPNNeODdcKM6fGj6HhK2+isPeUH6idUV57QBAEAQBAEArc8PsL/N9jKLX3/kRX/b6Ml2fvvwMjsU5TMsdTPBzSqr5NSQH/uDSXpE+Kzh3ZXzf0wa7hYqM+gSyNAgCAIBDx2PCaDVun95X3+o07WO+8upffsRuo0XUfcYutVq46o1GgxFO9q2IHrTpHryLDhwGvCssNPnXn+5ut88l6bdnYvj3761ZQXR0zZZdlVKjSWkiAIota06KUVJNSWUyGnjkVubZCrqRuh0Ou6eIPIg8QfEaznrjSKlKfS2ksPs+z+jJkLmMlw1EV+BavQ9kViyDgtRbuPANcX+Yh6vc0FivR37eS9Gvgx+2hP3JFdmmBqVMXhq4ZNyh2xcNe5NTc3SLDlut04yv0/U428qk5rMpPO3nn1N1ag5qKXJE3M8x7aw31O6dQvAX6z2+ua1xwzqQ4Y7457vzwb7KEINpPLPDZOsaWNeipvTemHtyU3INul7S60ivKpSxLqIt/TSkpLrN3LcrxAEAQBAEAQBAEAQBAM5tll4rU2pnQVaToTzFxofle/ynN61LobilWS3X0af1ZNtVxQlFkPY7O9xFw2J/Dr0xui/dqAaB0PMH6i+tjL23uadxDjpvP08SLOEoPDNcDN5gcwBAEAQDgm0N4Bn8yxXaNp3Rw+5nE6rfK5q4j7seXf2v7fyWlvS4I782ZrOKD0agxtEfi0UtUX95RBLEfzLckdbkdLb9Hv+gn0U/dk/g/s+sxuaPEuJc0brKcwTEUkqobq6g/WdeVpMgHnWrqguxtMKlSFOPFN4R7GLk8Ios1z9UF94IvC57xPRQNSfAaygr6tUry6Kzjl9uPRdXi/gTIW8YLiqMqKOW18ZxDUMOe9fStUHT+BT9T4aibrHSFCXS13xS+P9v83MKtzlcMNka/AYGnRQJTUKqiwAl4RSTAEA6VKStxAPmIBFbKaB40kPyE8SS5A9HwFMqU3BunkBaYVaUKseGayjKE5QfFF4ZGy3JKVF2dQS7cSTc26TGjQp0Y8MFhGdWtOq8yZZTcahAEAQBAEAQDyxVcU1LHgBNNxXjQpupLkjOnBzkorrMXnO0NdUaorBQtrDkdQLHzlFR1etUrKLSw+r+f4LSWn04w57mwy6uXpI5FiygkeYnRlQSCbQCjzfEq7AKbhQdfEzk9euIzqxpxeeHOfF/wBFjaQai2+sqcVSpuN2oFI42a3HqOh8ZTUp1IS4qbafcSZKLWJDDK9P/pVnA+EnfX119ZbU9cuae1RJ+Kw/l9iPK1g+ROp5riV49m/1U/eTqf6hpv34NeDT+xpdm+pkinn7e9RbzVlI9SDJkNatJc5NeKf0ya3a1F1Ht/rg/dv9V/vPXrNmv93yf2H7ap2HX/XD+7t5sPtNUtdtUtsvy++D1WlQjYnMHcWNgOglNf6vO5j0cFwx6+1/x3EqjbKDy92RJTkkET0EHZynWwN6VO1XDXJRSbVKYPua6Mo5Hjb6nqbXXabglWTz2rfJXztHn2eRfVc2c8AF9TNVxr/VRj5v7L7mULP/AJMz+c5qyslNB2mJrX3FN7AC2879FFxpz4dSINrQr6lVzUk8Lm+zuS5bm2pOFCPsrcvMj2aWmRUrHtq5GrtwX+FBwUeAnW0LenQjwU1hfnPtK6c5TeWaETcYiAIAgCAIAgCAcXgHMAQBAEAQBAIOcNT7Mio4QHn5SLd0qdan0dR4zy8jdQnOE+KKzgyWY5CtWiQaoZW7jJxUjVW8dZRXVpKw4bim84e+SwV10+YYxkssqzLEU6apUFNyotvAsLgcDa0k/wDkFDHuv5fcifs59qGZZv7N6jBV6dfADix8BKy41C5vn0VKOF2L6v8ApdpvhRhS9qTIWEweJxR9kHD0PiI/GbyHBB6+UsbLQ4Q9qvu+zq8+308TTVu29oGiwGQYekNEDNzZvaY+JJ1Mv4xUViKwiI3ndktsvpH9mv0E9azzPDxfKaR4Ar5GQ6un21X3oL0+awbI1px5Mi1cmYd1gfOVlbQKUt6cmvHf7MkRvJL3kV9akVNmFjOcubedvUdOfP1JsJqcco8qjhQSSAALkngBNUISnJRistmbeDOY7amxtSQH+Jr2+SjX1nSW36fys15eS+5HlW7CGm1FYHVaZHSxH3kuWgWrWza8/wCDHppF3lWe06x3SNx/hPA/ynnKS+0irbLjXtR7ezxRuhUUi1lQbBAKbKl3s667mCp/LeqVZ1+grFs3/wBn6Irbt+35H0aXZFEAQBAEAQBAEA8sRVCqSTaw9eU016saVOU5PCSMoRcpJIwmLNVyzCoy1Abg30vyuOBE5OhqdenJScm+3P5t5F7O1oyikl5mn2TzY4nDq7Czj2W8xxnX05qcVJdZR1IcEnFlzMzAQBAEAQDMbU0j2ise4RbwvOX1qnJVlPqawvFZz+fYuNNmuCUVzKXK6l6rUaNG7KASRuqljwBPG/ymihYV72OXPZdrb+XI9uakKTzjdl3TyTEP36i0h0Qbzf7m09JaUNCoQ3qNy+S+W/zIE7ub5bFjgNn6FI727vv8bneb6mXFOnCnHhgkl3EZybeWWoEzPBAEAQBAKjPV7p8x+U5v9QwX+XLxXoTrN80fPtrMeS/ZA+yti3ix1APkLfXwkjQbNRp9PJbvl3L+fQ21pb4M/OgNAgAG3DQjnznjSezBv8oxRq0Uc8SLHzU2J9J8/wBQt1b3Eqa5dXg9ydB5jkmSEZFXsvb/AFbFX49jR3f5d0/fenaaJj9osdrKu6/1D6DLYjiAIAgCAIAgHWo4UEk2AmM5xhFyk8JHqTbwjG7Q527OKVFd+u/cTko4drU6L4c7WHMjm30mq1dtqUfn/PovnN9m3j2yZOyzZQLSC1KlR6pJZnvrdtTboPAaCXEtNtpY9jl+efmaoXdWHJl3lmX06CBKYsok2MVFYRolJyeWS56YiAcEwCgzHaqnSPdLICAWHK5tfyldT1ShUqcEc+PUyY7GqocbL2lUDKGHAi4+csSGcV6CuN1hcGYTpxnHhksoyjJxeYvDI+AyylRv2agFuJ5n5xCnGmsRWEezqSm8yeSZMzAQBAEAQBAEAqM+buDzP5Tmv1DL/Tj4/QnWS95+B8u2gpkYipfmQR5EC3/PCXOlTUrOnjqWPgZVF7RXywNYgCAbzI6Bp0UU6NYsR03iTb1nCanPpridSPLl8NiZT2SRPlYbCmzWhUpV6eMoqWemu5UQcXpXvp1ZSSQOYY87S80a/jQk6VR4i+vsf2ZEuaLkuJczcZTmtLEIHpsCDxHMHmCOU64ridAEAQBAEA6u4AuTYCYznGEXKTwkepNvCMftFnrs60aK79Z+4nJRw7Wp0XoOJ+pHPSdTVKnDHalF7vtf5y7Ob3wiYkreOXvJlts1s+uGUsx7SvU1qVD3ifsOQA4ToKdOFOKhBYSIcpOTyy8mZ4IAgCARsyRjScL3iptIl9CdS3nGHNr+/ijbQcVUi5csmHOE7W9JqbFbe1owHlfrOWjZ3UV0sIvb4/Au6txS5cXMl4XE4nDACmTXpL+zawqAfwtwbyNvMyytNdTfDcLHevqvt8CsqWnXA0eT53RxA9g2YaMjaOp6EHUToIyjJcUXlMhtNPDLOZHggCAIAgCAIAgGfzatvVDbgot/ecXrVdVLlpcorHn1/byLS1hw0/Ez+d5QK4BGlReB5EfCY0vUnaS4ZbwfPu7zZUp8RQVctpp/1Q6fK6/I8DOzo3FGus05J/nYQ5RlHmjp2GGOido7dALn0myTjBZk8I8XEyxynIgG7SqLAG60+JvyLf2lLe6ippwovbrl9vubowxzNEvUzl7iqn7EOSJEY43Z4DHIe5eoelMFtelxoPmZso6ZdVeUGl37ephKvTj1kzDYSu+ppbg8WG99Bp6ywf6fq8OVNZ7N/X+DT+8jnkQ8Rle65dd+hVPF103v5h3W/PxmuFS/0/aUcx+K+K5fmxk40a3J7k7DZviU0dUrD4lO430Nx6yyo69Ql/qJx+a+/wAjRK0muTyT6e0Ke9TqL/Tvf+N5PhqVpPlUXnt64NLoVF1Hume4c/tAp6NofWS4VIT91p+DNbi1zRIXMqJ4VE/3CZnh0fNKQ4MG8tZHr3dGgs1JJevw5mcKcp8kZTazaUp2aAe3WYrTvfswRxao3DS+g4nlzIoelnqtXo0+Gmt32v8APgue7wS+FW8c82y52WySnQUuWFWtU9p6hsST9hyA5ATo6dONOKhBYSIUpOTyy/mZ4Q8wzGnRF3PHkNT9Joq3NGk1GckmzZTozqe6snOXZjTrrvU2DD1HnNyaayjBpp4ZLnp4IAgHFoBDxeWo+o9luo+8gXmm0LneSxLtXP8Ak3U68ocuRmM2yc74YE0qy92qvG3Rh7y+B+Vpzqnc6XV4XvF/B/Z/m6JmIXEc9ZNyLaUlhQxQFOt7rfs6gHvIftxE6i1u6VzDipvxXWiBUpyg8M0wMkmBzAEAQBAPGtikXvMB+cwnUhTXFN4XeepN7IrcXm1xZNPE/aUN9rcUnC33fb1Lw7fTxJlK1eczKucu32k8TwCep45A4tPXKT5sEbH4unRQu5sBoLasSeCqObHpN9GNa4kqcN2zCUowWWdspyKrirVMVdKR1XDg6W61D7x8OA9T19jplK2Wecu37dnqVtWvKfga/D4ZEACKFA5ASyNB6wDqyA6EXgEOtlVNuF1Ph/aQq2nW1beUFntW3obY1px5Mh1Mmb3XB8xK6f6fov3ZNfB/Y3K8l1o8Gyut0U/1f4kaX6dfVU+X8mxXi7DxOV1v3af7v8QtAqcnU+T+4/eR/wCJDzhnw9Go7Ku9TpPUAuSp3FJAvbwlbc6f0FxGjnKljfHa8G6Fbjg5dh3yLDVcTh0qt2Y7RQdyxtry1l1/gFNbxqNPy/gjfvH1o9XyNk1VSvjTYj0FvynkrXUqH+lU413/AM59QqlCfvRx+dx0pYvFUj7NQVF5rVFmHkyj7RHWatF8N1Ta71/P0YdtGW9ORHznHK9RA5UVGU2QG5IXiR9ZW3VaV5UdWnB4SSfX2k+0xRXBJ7s8Nmd5cc3Z37N6YL9N+5t87Wlzo0qnRNS5dRG1CKyn1m9lyVogEPFZnRpsFdwpJtr1mvpYcXBxLPZnf4GXBLHFjYlhgZsMReAQc3K9nqRe4t1vKrWlTdq+Pntjx/rPkSLXPSbGbxeHputqiqV468iOYPI+InH0alSnNSptp9xZSipLEjrg8QU0p4k25KzK4H119Ze09Vv4r26ee/ha9NvkRHb0W9pfMnpmWIHvo39B/wDaZr9QtbSp/wDt/B5+z7JfI9Bm1f8A+v6H+8y/8hX/AMfz/g8/ZP8A5fINmdbmyjyX+5mqX6hm/dpr45+iMlZrrZDqZrfQ1Sx6Kbn6LMHeanX9yLS7o4+bPejoQ5v5nRWdu5SqN47u6PmWtNa0i9rPiqv4vP3Mv3NKKxEk0cnxL95kor0X23+p09JZUNBox3qNy+S+/wAzRO7k/d2LChs7SHeL1D/ExI+nAS0p2dvT92CXl9SO6k3zZJ/0eh8HqZm7ek+cF8Eeccu06nJqXLeH9R+80z0+1nzpryWPTBkq1RdZVY6h2bEX0te56eM5DUbVW1w6ceXNeZZUanHDLKXZLCfr9X9bqa0EYjDpytwNU9Wbl0Fh1v1Wm2KtaW/vPn9vL1K+vV6SXcfQAJYmkQBAEAQBAEAQDObc4TtMNUUcXo1U+bIbSi1dKFWjW7JY9H9GS7Z5jKPcdtgcQHwNAj4B+UvSIaGAZjaSu/aheAtcHr1nM6vcVekdF+7hefn4ltYUabhxvmUezCBcxqmtZnrIu41tAiabn5n5ydo1WDocEVjBHvqPDLjXJm/p0VXuqBfoJcEHJ6QBAPnuaordr2psLm9zbn15azhVOqquV72X8es6WKj0aXVgm0aqboAqG1hb8Rv7yW7nVM/7v/z/AAVjp2/d8Tt2y/E58i7fleZKerT29r4JfY8at12HZFqtpToufFvYX19r0ma0i8rvirzx4vL+3zPP3NOG0EScv2X3qgrYoio69xAPw08geJ8TL6zsqVrHEOfW+tkOpVlUe5o1wyAWCqB5CTDWU+b9mCAoAI42/Kcvr9Wm5Rpr3lz+31J9nGSTfUZ/D4mriXKYUDdU2au2tMdQg98+PDzmFhosqiU6+y7Ot/b18D2tdJbRNDg9maS2NUtXfq5uL+C8B8hOko21KisU4pfnbzIUpylzZb0sMi91VHkJvMD1gCAIAgCAYb9I2M3MPX3TZmQUVI471UimCPIvf5Tl7hKvqsY9Sxny9pk+D4Ldvt/o0uzGCFHC0qYFt1B+U6ggFpAEAQBAEAQBAEAhZwl6Z8CD62+8qtahxWkmupp/P7Ei1eKiMv8Aowq7tGrhj3sNWdLHjug+yfmLH5ywoVVVpRqLrSZpnHhk0bWbTEjY7ApVFmHkeYmivbUq8cVFk20q06TzFlfl+z1OlV7W7M4FhfkPCYW9pTt17CMq1zOr7xcyUaBAEArcbklCq2863N7+BI4XHOaP2tHpOk4VntNqr1FHgT2Jy0VAsFFh4TeajsEHQQDtAEAq8yzHduqnXmen+ZR6nqvQ5pUfe632fz6Euhb8XtS5GQwtF8xcqhK4NT7dQca55qp/d9T73lxx0vS+D/Or7ye6T6u99/p48le4z7MORvMHhEpIERQqqLACXxEPeAIAgCAIAgCAfNdq27bEYSj+9xJqkdVpD/2dJzOjf511Vrvv/wDZ7fJE659mnGP5sfSEWwA6CdMQTtAEAQBAEAQBAEAg5riFCFTqWFrfeVer3NOlbyhLnJYS+vgiRbwlKaa6jDMTRrti8MwqEgCtSUg74QW3lt74GluYA5jWr0y+nbJUq8Wovk2muf09DfXpKftQe5usozKniaS1aZurC86ggE2AIAgCAIAgCAIBwZ4wY2vmtdnLByqqdVAFrTlP8ZuGnnCb7uX9d5dqwo4RWhXzCoaFIkYdT+NUHvnnSU9PiPy6yTpOm79PW59S+r+nxIV1Ww+jXmb7BYRKSBEAVVFgBOjIJ7wBAEAQBAEAQDzxL2Rj0U/lNNxU6OlKfYmZQWZJHztAGzjDg+5hnYebvY/+AlL+no4pTfevkv5JV4/aR9InQEMQBAEAQBAIuOzCnRF3a3hxP0mmpcUqbSnJJszhSnP3Vk74PFpVQOjBlPAibk8mDWCFm+bpRUksBYaseC/58JWX2odC+ipLiqPkuzx+3ojfSo8XtS2RmsLgK2YHefepYW/A6VK383wp4c+fSa7PTXGXT3D4pv4L8+C6u09q18rhhsjU1MuppSKogUKulhwsNJL1CkqttOL7G/Nbowoy4ZpmW2CqbmKxtAdxKquo5DtUWoQPmxmOm1HUtKcn2eja+grrFRpG5k41CAIAgCAIAgCAIBS5nkW+S1NtxjxBF1v1lTcaRSqz408Z5k6jfShHhaye2z2TrhaW4Dckkk9SeMs6cFCKiuoiVJucnJlpMzAQBAEAQBAEAQCvzqtZN3mx9BqftKXXLjo7fo1zk/kt39vMlWkMzz2GMzPBdqyV6DqMRQLbjA3Vge9Se3I2GvI/MGj0+9nZz9pezLn91+bkqtSVVbc0anZfP0xdK/dqKSr0z3lYaEEec7SMlJKUXlMrGsPDLqZHggCAIAgGGzjEjtajVDbdJGv0E4m5dSrcS7ctfDl8jordKFGOCNhq/wCpYV2D1HQAvuKAWN+CqAL6nSSf8Qu5SVtHEOrPJ/F8vzBCnRpuTqcyZsvlgxYXEYhlc8Voqb06fn8TeJ9J0FnY0raPsbt831v8/MlfVqym99u42qqBoNBJpqIWbYtUQgkAsCAPPSV2qV4U7ecM+1JNJde+xItqUpzWFyMbsTXC4zFGpdHr1L078GRFVAQfJRpx1jS5w/bQhF5aW/nue3VKcZtyXM+gSxIwgCAIAgCAIAgCAIAgCAIAgCAIAgCAdKtQKCSbATCpUjTi5zeEj2KcnhGF2qzOpUYUaN/1iv7K2/Z0+DVT0ty8T0BnM0YS1O7dWa9iP4l4vm/6J02qFPhXNmkyfZ6jQw6UVUDdUC4436zorm3p3EHCosr08CHCbg8oo83yZkqdpTbsq44VB3XA92oPeHqOXQ82qlxpVThl7VN/m3Y+7rJrULhZWzLLItpRUPZVx2WIA7p7rD4kPvD/AIbTpLe5p3EOOm8r08SFOEoPEjRibzAQBAEAi4jLqTtvMilhwJEw4I54sbmXHLGM7GVx2BqI53kZxfQqCfynKVdMu1J7Z788y7p3dHgSTwSNkMrqpVq1WU00qWsh46DvEdZ0Gn0J0aXDNlbeVYVJ5iayTiIZ3PssqNU7RBvi3d5i0ob/AEyrWqupB88eWPoWdpd06dPglsQcu2fqvXSrVAprSuVW92JPM9JI07T5W/tSe5ruruNSPDE2EtiAIAgCAIAgCAIAgCAIAgCAIBwxtqeAnjaSywUGI2qpJUVSDus27v8AK/K8hUNQo158EH/JKqWdWEONovlcHgQZOIpxVqBRcmwEwnONOLlJ4SPUm3hGR2jz4ghEUvVfSnSHFj8bfCo5n7zmqlSrqtXgp7U11/Xx7F5vunJRt45fvMn7LbP9hvVap38TV1d+nRVHJRwAnR0KMKMFTgsJEKUnJ5ZoptMTpWpBhYi4murShVg4TWUz2MnF5Rh80qUDUShV1epvFFsxPsWBYMB7B1GtxOJtre6U5St85i8PH26+XItak6bSU+s98LisTh+43b0x7jm1Ufytwb528zLm21zD4LmOH249VzX5sRZ2vXB5L3LtoqFXTe7OoOKP7Lj5GXsK1OcOOMk12kVxaeGilz3NazF+ycruC4tzt18DOdnrFTp/ZfsZwu9due8tqVjT6JOXNl5szmRxGGp1TxYa+Y4zpIy4kmVMo8Mmi1mRiIAgCAIAgCAIAgCAIAgCAIAgCAIAgCAIBGzJCaTheJUyJfwlO2nGHNo20GlUi5csmDK77JSFLtWJuQQN0W5teczaWVerJuD4e/dF3c1oQi875LVsAaZ96meiObfQG3pJN1Uv7FJupxJ+fqs/MrqcaVXlHBDzDM33hRpXrYhuCkkqg+Op0HhxP1I10IXWpv8AzZYgvL4dr8eRlJ06HurcvtnNnVw96lQ9piH1eoePkOijkBOno0YUYKEFhIgSk5PLL6bTEQDpWqhQWY2A4mYVKkacXKbwkZRi5PC5nzfP3IxNDFUgWNCo4cDnSqWJI6kFV08TOa0y7jSr1FJ+zJtp+bx4ZTLKvaVJQi0t0bN8Rh6tIVQRZhoRxv0l1fU7edJyrJcnjt8iDRdRTxEzH+ob+KXD0kWpUCFnbesKd7boOh1OptpoB1nNafpVS5g5OXCvDn6cidWrqm8YyyfjNn8SykApvOCCRewvzF/CWa0PhmsSzFfEQ1BcGJLc0WSZcMPRSkPdHHx5y/isLBWSlxPJOnp4IAgCAIAgCAIAgCAIAgCAIAgCAIAgCAIAgHTsgLkAAnnaePuBhcUtTeqe0Vqai5115Gx4zhKnGpcNbLae+fmdJFQcFwrZk79G+HT9W37E1WZu0c6szX1JM7ahw9HHhWFg5+tFxm0zXzcaxAEAj47CiqhQ6X5yPdW0bik6cvzBso1XTmpIzFbIcR3V3LfETw8bSkjocuPMpbFm9RhzSeTpW2eahTRVu6oNbcbk3JtPdS0+rKanT3WEu9f2eWl3DdT2bK7DYJ2xVJ6KMpU+21iBufCTzmek0binJ8awhe1KUoc8s+hy/KkQBAEAQBAEAQBAEAQBAEAQBAEAQBAEAQBAEAQBAMttmoAuBY7vHnKq/pwc4tpZ8CwspSSayWWyyAYdLADTkLSyp+6iFU99lvMzAQBAEAQBAOLQDmAIAgCAIAgCAIAgCAIAgCAf/9k="/>
          <p:cNvSpPr>
            <a:spLocks noChangeAspect="1" noChangeArrowheads="1"/>
          </p:cNvSpPr>
          <p:nvPr/>
        </p:nvSpPr>
        <p:spPr bwMode="auto">
          <a:xfrm>
            <a:off x="155575" y="-2049463"/>
            <a:ext cx="5715000" cy="4276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AutoShape 12" descr="data:image/jpeg;base64,/9j/4AAQSkZJRgABAQAAAQABAAD/2wCEAAkGBxISEhUUExMUExISEhUWGBUXFxgaExgWFBQWFhQVFxscHiggGRolHBcUITElJSkrLi4uFx8zODMsNygtLisBCgoKDg0OGxAQGzQkICQvLDQtNDQvLy80Ly8sNCwvLDQ0LCw0LCwsLywsLCwsLCwsLCw0LywsLCwsLCwsLCwvLP/AABEIAMIBBAMBEQACEQEDEQH/xAAbAAEAAwADAQAAAAAAAAAAAAAABAUGAQIDB//EAEAQAAIBAgMFBQYCCQMEAwAAAAECAAMRBAUhBhIxQVETMmFxoSJCUoGRwSOxBxRDU2JygtHhFZLwM6Ky0iRjg//EABsBAQACAwEBAAAAAAAAAAAAAAAEBQIDBgEH/8QAOhEAAgEDAgIHBwQABgIDAAAAAAECAwQRBSESMRNBUWFxgbEiMpGhwdHwBhTh8RUjM0JSYhaiU4KS/9oADAMBAAIRAxEAPwD7jAEAQBAEAQBAEAQBAMntBVc1d1rhBw6HxnKarUrutJSyo9XZ/LLuxhTVPiW8is2U/FxjPSP4dIFHPIuCbi3hwlnpFKrGnmfJ8iLfzhJpLmb+XBXCAIBQZ7mjK3Z09DzMoNR1SdOo6VLbHN9/YiytLSM48dTkVGQZxVXEVUcs9NVBueAY8VB5zO31WMaPHXe/V2vy/o8ubVcS6NHGb1Xqubsy6ezYkW8pUz1OtKo6sZPGdl3eBMpW1JUsNZfWWWxWavWR6dU3qUXKluo5GdVa1+mpKfaVFxS6ObiaWSDSIAgCAIAgCAIAgCAIAgCAIAgCAIAgCAIAgCAIBEzPGiiha1+QHjIl5dq2p8bWd8I3UKLrT4UZ1M6esWSpSA0urgi3HgQdbymvdRoXFrKMliXUu/xJqtJ0aiaeUVyYOpQrNXwxAaob1KTdxzzYH3Ht8j4amRdO1h0EqVXePU+tfdfncY1rbjfFHmaPLNpKVQhHvRq/A+h/pPBh4idTRr060eKm8r8+BAlBxeGi6Bm0xOYBUZnkYqtvhijc+d7StuNLo1pub2bJlG9nTjw80Y7N69SjiKCs/Z4RyyO6gFhVv7IYkHdUi9iOfylLpdrb1ak6ddZmnyzttz/Ow3XVaphSjyZrE2eolPZZyTrvlix9ZfVdNtqiS4cY7NiLSuqtN5T+J75TlVLCq1m1drszczJNGlGlBRjyNdWrKpLikWaOCLggjwm01naAIAgCAIAgCAIAgCAIAgCAIAgCAIAgCAIAgCARM0wfa0yvA8R5iRL21/c0nDk+a8fzY329boqikYzFZLXq1KdMqyor3dgSAVHu6cQZU6fptSnVcqsdvJk+5uqcqeIPma+jk9BF3Vpqo8BYy9q0oVY8M1ld5VRk4vKIWPyBXFrBx8LD1B5GVFXRlGXHbScJfL7+vgSY3OViayinAxWFP4ZNRB+xqHX/APNz+TfUTCnqda2kqd5H/wCy/jn5b9x66EZrNJ+RfZPn9HECwO5UHepto6nxBl5CcZxUovKZFaaeGScwzBaanUb1vkPE+Eg6hfxtYbbyfJfnV6m2jRdR9xlMDWOM39ykalA3BqNbcfruqe8vjp4Sjjo91JdM5Ynzx158ep/mxLdzTXs42GU1q+DqdnutWwx4C/4lI/Cbm7L0PHr1NhaavHHR3PszXdz+z/EaKls+dPdErP8AF9oV4heG6bcdSdPL8pWaheq4rZpN8KXhvnn6cywsaahFqS3ZW5PimoYumiEmlWvdOSkW1HQayz0i7qVE4T3waL6hFLjSwfQJeFYIAgCAIAgCAIAgCAIAgCAIAgCAIAgCAIAgCAIAgCAIB516KuLMLzXVpQqxcJrKPYycXlGdzTJlBDFQwHBre0vhfiJy95ZV7HNShJ8HXvy8e1d5YUqsKu01uZfbJz2dGiLhMRiUpVD0TdZivk26F8iZho0emu3Oo8tLO/bsvke3L4aeIn0fA4dadNUQAKqgC068rSk2gxaBwqrdxxP2nL63UpVJqC96PN+PV6PuLSxoycXJvYzGR09zGAYj/wCQ1YtuMwt2Y+BV4BeGo+eusm6TWpTg6cYY7e/xNd3QlD2+LP0N5Qyqijb6oA3XnLeFKEPdWCFKpOXvPJNmwwEAi5niTTpswFyP+XkS+uJUKDqRWWvzPkbremqlRRbwY3G5lX3TUFYqVBP8OmtiOkoKWr3HSJPfyLaVjRxhJ+JY4fa4LRR6qNcqC1uQPOXcdSoOp0ed/lkrv2VXhclyNNhq6uoZTdWFwfOTyIesAQBAEAQBAEAQBAEAQBAK/NsyFEDS7NwEgXt/C1SWMyfJfdkm2tpVntsjOYjaetTZCwUo7hbWs3tcxrrItnqrr1OCUceBIr2KhByjLODZKbgHrLkrjmAIAgCAIAgHDqCLHUGeSipJp8mep43R89/SDgyuGqkcaBWup8KTBz/2hhOSoU/2epKn1N4XhLl8/QsJy6Shn82NrkmKFWhTce8gPpOuK48MzyVarbwYo3MjnK+40yhXnxvZvnjrJdG8qUo8K3R55Xs9TpP2hJqVLW3m5DoByki3tadBYgjVWuJ1feLmSDSIAgHDC+h4RzB8+2uejT40hUZ63Z0qVyAzm9r+AAZufDracjTp1Li+nGi+FJvkuSW23i/UtJVnCiuJ5PPN0KU6isntslgvUstgB1E1K1qxuFBp5T/H5k2FWLpKSe2DY7L4ZqWFpI/eCC87KKwkUEnltlrPTEQBAEAQBAEAQBAEA4Y21PCeNpLLBUttFQFRULG7GwNvZJ6XkejeUa0uGEsm6dvUhHiktj3zXK1rgG+6w4Ga7uwpXLTls12Gdvczo5xyZh9tcsahSWrvbzYeolW/AFA264t4A3/plVRpKzv40/8AbJbeP9r5kirXdai3ywfQMvxAqU0ccGUH0nRFcSIAgCAIAgCAIBR7SYcNoRcOjKfEHS3qZzGvx4KtOou/5NNepPtHmMolX+iquWy+mGN2p3Q+amx/KdMpcSyusgYxsbCegQBAEAQDgmAfNs1O/mWBQ8Px6lvEdmAfVvrOd0HE5Vana188sm3eyij6O9FTYkAkcLidEQjvAIlXMqKndaooPQkTziWcZPcPmSlYEXGonp4cwBAEAQBAEAQBAKzaJmFE7t+Ivbp/y0q9Y4/22I8srPh/eMkyxUemXEYytg0xA3ASCpvvKfaVx3T426Gc1Tq1baSqpfLZltXxKLg3zLzKM5xFNQlemKhXTtKbCxHIkMQQfDXznRU9btZLMm4vwb9MlLK1qLlud84qriVKMtkZGRgbXIcWI+kpdU1CFerCVH/Znflvt6YJVvRcYtS6yH+jbMD2LYWqfxsKxpm/Egd1x4FbH5zrKFaNanGpHk/z5FfOLjJpmzm0xEAQBAEAQBAKzPR7Kn+L7f4nP/qBf5MH/wBvo/sTLN+013GY/Rc26uKpfu8XWFvA1GI9CJcWk+O3hL/qvQjVFibXebqSDAQBAEAQCBmuL3V3R3mH0HMyp1e9VCi4L3pcu5db+3eSLalxyy+SMPjKC4ipTr4eovbYV3UHUowawemSPFRqL2sZSWNetYe3Ug+CWP49eXWSqsI1tk90afLNpkZhTrKaNY8A3dbxRuDTqbe6pXEeKm8/TyIE6coPEkXOLQtTYKbEroZ7dU51KMoQeG1sKUlGaclsYHGlKfsVe85ICnUsRxAHOcdC3rdK4wW8eeOrzOhdam4p5WGaHY9KlHD/AI5KjeJUMdQt9AZ2VHiVNdJzKCtwuo+DkaCjWVxdSGHUTcaj0gCAIAgCAIAgHBEA8v1Sna24tj4CYuKaw1se5eckKvk6nusV9RKyro1pUeVHh8NvlyN8bmouvJHTI2HGqSem6APTWa6mh2zhiOU+3OfkZK7nncyO1yNht3EoN2rRq0w5HFqTPuFT1ALhvCx6mV2lTq2127apyedurPNNeODdcKM6fGj6HhK2+isPeUH6idUV57QBAEAQBAEArc8PsL/N9jKLX3/kRX/b6Ml2fvvwMjsU5TMsdTPBzSqr5NSQH/uDSXpE+Kzh3ZXzf0wa7hYqM+gSyNAgCAIBDx2PCaDVun95X3+o07WO+8upffsRuo0XUfcYutVq46o1GgxFO9q2IHrTpHryLDhwGvCssNPnXn+5ut88l6bdnYvj3761ZQXR0zZZdlVKjSWkiAIota06KUVJNSWUyGnjkVubZCrqRuh0Ou6eIPIg8QfEaznrjSKlKfS2ksPs+z+jJkLmMlw1EV+BavQ9kViyDgtRbuPANcX+Yh6vc0FivR37eS9Gvgx+2hP3JFdmmBqVMXhq4ZNyh2xcNe5NTc3SLDlut04yv0/U428qk5rMpPO3nn1N1ag5qKXJE3M8x7aw31O6dQvAX6z2+ua1xwzqQ4Y7457vzwb7KEINpPLPDZOsaWNeipvTemHtyU3INul7S60ivKpSxLqIt/TSkpLrN3LcrxAEAQBAEAQBAEAQBAM5tll4rU2pnQVaToTzFxofle/ynN61LobilWS3X0af1ZNtVxQlFkPY7O9xFw2J/Dr0xui/dqAaB0PMH6i+tjL23uadxDjpvP08SLOEoPDNcDN5gcwBAEAQDgm0N4Bn8yxXaNp3Rw+5nE6rfK5q4j7seXf2v7fyWlvS4I782ZrOKD0agxtEfi0UtUX95RBLEfzLckdbkdLb9Hv+gn0U/dk/g/s+sxuaPEuJc0brKcwTEUkqobq6g/WdeVpMgHnWrqguxtMKlSFOPFN4R7GLk8Ios1z9UF94IvC57xPRQNSfAaygr6tUry6Kzjl9uPRdXi/gTIW8YLiqMqKOW18ZxDUMOe9fStUHT+BT9T4aibrHSFCXS13xS+P9v83MKtzlcMNka/AYGnRQJTUKqiwAl4RSTAEA6VKStxAPmIBFbKaB40kPyE8SS5A9HwFMqU3BunkBaYVaUKseGayjKE5QfFF4ZGy3JKVF2dQS7cSTc26TGjQp0Y8MFhGdWtOq8yZZTcahAEAQBAEAQDyxVcU1LHgBNNxXjQpupLkjOnBzkorrMXnO0NdUaorBQtrDkdQLHzlFR1etUrKLSw+r+f4LSWn04w57mwy6uXpI5FiygkeYnRlQSCbQCjzfEq7AKbhQdfEzk9euIzqxpxeeHOfF/wBFjaQai2+sqcVSpuN2oFI42a3HqOh8ZTUp1IS4qbafcSZKLWJDDK9P/pVnA+EnfX119ZbU9cuae1RJ+Kw/l9iPK1g+ROp5riV49m/1U/eTqf6hpv34NeDT+xpdm+pkinn7e9RbzVlI9SDJkNatJc5NeKf0ya3a1F1Ht/rg/dv9V/vPXrNmv93yf2H7ap2HX/XD+7t5sPtNUtdtUtsvy++D1WlQjYnMHcWNgOglNf6vO5j0cFwx6+1/x3EqjbKDy92RJTkkET0EHZynWwN6VO1XDXJRSbVKYPua6Mo5Hjb6nqbXXabglWTz2rfJXztHn2eRfVc2c8AF9TNVxr/VRj5v7L7mULP/AJMz+c5qyslNB2mJrX3FN7AC2879FFxpz4dSINrQr6lVzUk8Lm+zuS5bm2pOFCPsrcvMj2aWmRUrHtq5GrtwX+FBwUeAnW0LenQjwU1hfnPtK6c5TeWaETcYiAIAgCAIAgCAcXgHMAQBAEAQBAIOcNT7Mio4QHn5SLd0qdan0dR4zy8jdQnOE+KKzgyWY5CtWiQaoZW7jJxUjVW8dZRXVpKw4bim84e+SwV10+YYxkssqzLEU6apUFNyotvAsLgcDa0k/wDkFDHuv5fcifs59qGZZv7N6jBV6dfADix8BKy41C5vn0VKOF2L6v8ApdpvhRhS9qTIWEweJxR9kHD0PiI/GbyHBB6+UsbLQ4Q9qvu+zq8+308TTVu29oGiwGQYekNEDNzZvaY+JJ1Mv4xUViKwiI3ndktsvpH9mv0E9azzPDxfKaR4Ar5GQ6un21X3oL0+awbI1px5Mi1cmYd1gfOVlbQKUt6cmvHf7MkRvJL3kV9akVNmFjOcubedvUdOfP1JsJqcco8qjhQSSAALkngBNUISnJRistmbeDOY7amxtSQH+Jr2+SjX1nSW36fys15eS+5HlW7CGm1FYHVaZHSxH3kuWgWrWza8/wCDHppF3lWe06x3SNx/hPA/ynnKS+0irbLjXtR7ezxRuhUUi1lQbBAKbKl3s667mCp/LeqVZ1+grFs3/wBn6Irbt+35H0aXZFEAQBAEAQBAEA8sRVCqSTaw9eU016saVOU5PCSMoRcpJIwmLNVyzCoy1Abg30vyuOBE5OhqdenJScm+3P5t5F7O1oyikl5mn2TzY4nDq7Czj2W8xxnX05qcVJdZR1IcEnFlzMzAQBAEAQDMbU0j2ise4RbwvOX1qnJVlPqawvFZz+fYuNNmuCUVzKXK6l6rUaNG7KASRuqljwBPG/ymihYV72OXPZdrb+XI9uakKTzjdl3TyTEP36i0h0Qbzf7m09JaUNCoQ3qNy+S+W/zIE7ub5bFjgNn6FI727vv8bneb6mXFOnCnHhgkl3EZybeWWoEzPBAEAQBAKjPV7p8x+U5v9QwX+XLxXoTrN80fPtrMeS/ZA+yti3ix1APkLfXwkjQbNRp9PJbvl3L+fQ21pb4M/OgNAgAG3DQjnznjSezBv8oxRq0Uc8SLHzU2J9J8/wBQt1b3Eqa5dXg9ydB5jkmSEZFXsvb/AFbFX49jR3f5d0/fenaaJj9osdrKu6/1D6DLYjiAIAgCAIAgHWo4UEk2AmM5xhFyk8JHqTbwjG7Q527OKVFd+u/cTko4drU6L4c7WHMjm30mq1dtqUfn/PovnN9m3j2yZOyzZQLSC1KlR6pJZnvrdtTboPAaCXEtNtpY9jl+efmaoXdWHJl3lmX06CBKYsok2MVFYRolJyeWS56YiAcEwCgzHaqnSPdLICAWHK5tfyldT1ShUqcEc+PUyY7GqocbL2lUDKGHAi4+csSGcV6CuN1hcGYTpxnHhksoyjJxeYvDI+AyylRv2agFuJ5n5xCnGmsRWEezqSm8yeSZMzAQBAEAQBAEAqM+buDzP5Tmv1DL/Tj4/QnWS95+B8u2gpkYipfmQR5EC3/PCXOlTUrOnjqWPgZVF7RXywNYgCAbzI6Bp0UU6NYsR03iTb1nCanPpridSPLl8NiZT2SRPlYbCmzWhUpV6eMoqWemu5UQcXpXvp1ZSSQOYY87S80a/jQk6VR4i+vsf2ZEuaLkuJczcZTmtLEIHpsCDxHMHmCOU64ridAEAQBAEA6u4AuTYCYznGEXKTwkepNvCMftFnrs60aK79Z+4nJRw7Wp0XoOJ+pHPSdTVKnDHalF7vtf5y7Ob3wiYkreOXvJlts1s+uGUsx7SvU1qVD3ifsOQA4ToKdOFOKhBYSIcpOTyy8mZ4IAgCARsyRjScL3iptIl9CdS3nGHNr+/ijbQcVUi5csmHOE7W9JqbFbe1owHlfrOWjZ3UV0sIvb4/Au6txS5cXMl4XE4nDACmTXpL+zawqAfwtwbyNvMyytNdTfDcLHevqvt8CsqWnXA0eT53RxA9g2YaMjaOp6EHUToIyjJcUXlMhtNPDLOZHggCAIAgCAIAgGfzatvVDbgot/ecXrVdVLlpcorHn1/byLS1hw0/Ez+d5QK4BGlReB5EfCY0vUnaS4ZbwfPu7zZUp8RQVctpp/1Q6fK6/I8DOzo3FGus05J/nYQ5RlHmjp2GGOido7dALn0myTjBZk8I8XEyxynIgG7SqLAG60+JvyLf2lLe6ippwovbrl9vubowxzNEvUzl7iqn7EOSJEY43Z4DHIe5eoelMFtelxoPmZso6ZdVeUGl37ephKvTj1kzDYSu+ppbg8WG99Bp6ywf6fq8OVNZ7N/X+DT+8jnkQ8Rle65dd+hVPF103v5h3W/PxmuFS/0/aUcx+K+K5fmxk40a3J7k7DZviU0dUrD4lO430Nx6yyo69Ql/qJx+a+/wAjRK0muTyT6e0Ke9TqL/Tvf+N5PhqVpPlUXnt64NLoVF1Hume4c/tAp6NofWS4VIT91p+DNbi1zRIXMqJ4VE/3CZnh0fNKQ4MG8tZHr3dGgs1JJevw5mcKcp8kZTazaUp2aAe3WYrTvfswRxao3DS+g4nlzIoelnqtXo0+Gmt32v8APgue7wS+FW8c82y52WySnQUuWFWtU9p6hsST9hyA5ATo6dONOKhBYSIUpOTyy/mZ4Q8wzGnRF3PHkNT9Joq3NGk1GckmzZTozqe6snOXZjTrrvU2DD1HnNyaayjBpp4ZLnp4IAgHFoBDxeWo+o9luo+8gXmm0LneSxLtXP8Ak3U68ocuRmM2yc74YE0qy92qvG3Rh7y+B+Vpzqnc6XV4XvF/B/Z/m6JmIXEc9ZNyLaUlhQxQFOt7rfs6gHvIftxE6i1u6VzDipvxXWiBUpyg8M0wMkmBzAEAQBAPGtikXvMB+cwnUhTXFN4XeepN7IrcXm1xZNPE/aUN9rcUnC33fb1Lw7fTxJlK1eczKucu32k8TwCep45A4tPXKT5sEbH4unRQu5sBoLasSeCqObHpN9GNa4kqcN2zCUowWWdspyKrirVMVdKR1XDg6W61D7x8OA9T19jplK2Wecu37dnqVtWvKfga/D4ZEACKFA5ASyNB6wDqyA6EXgEOtlVNuF1Ph/aQq2nW1beUFntW3obY1px5Mh1Mmb3XB8xK6f6fov3ZNfB/Y3K8l1o8Gyut0U/1f4kaX6dfVU+X8mxXi7DxOV1v3af7v8QtAqcnU+T+4/eR/wCJDzhnw9Go7Ku9TpPUAuSp3FJAvbwlbc6f0FxGjnKljfHa8G6Fbjg5dh3yLDVcTh0qt2Y7RQdyxtry1l1/gFNbxqNPy/gjfvH1o9XyNk1VSvjTYj0FvynkrXUqH+lU413/AM59QqlCfvRx+dx0pYvFUj7NQVF5rVFmHkyj7RHWatF8N1Ta71/P0YdtGW9ORHznHK9RA5UVGU2QG5IXiR9ZW3VaV5UdWnB4SSfX2k+0xRXBJ7s8Nmd5cc3Z37N6YL9N+5t87Wlzo0qnRNS5dRG1CKyn1m9lyVogEPFZnRpsFdwpJtr1mvpYcXBxLPZnf4GXBLHFjYlhgZsMReAQc3K9nqRe4t1vKrWlTdq+Pntjx/rPkSLXPSbGbxeHputqiqV468iOYPI+InH0alSnNSptp9xZSipLEjrg8QU0p4k25KzK4H119Ze09Vv4r26ee/ha9NvkRHb0W9pfMnpmWIHvo39B/wDaZr9QtbSp/wDt/B5+z7JfI9Bm1f8A+v6H+8y/8hX/AMfz/g8/ZP8A5fINmdbmyjyX+5mqX6hm/dpr45+iMlZrrZDqZrfQ1Sx6Kbn6LMHeanX9yLS7o4+bPejoQ5v5nRWdu5SqN47u6PmWtNa0i9rPiqv4vP3Mv3NKKxEk0cnxL95kor0X23+p09JZUNBox3qNy+S+/wAzRO7k/d2LChs7SHeL1D/ExI+nAS0p2dvT92CXl9SO6k3zZJ/0eh8HqZm7ek+cF8Eeccu06nJqXLeH9R+80z0+1nzpryWPTBkq1RdZVY6h2bEX0te56eM5DUbVW1w6ceXNeZZUanHDLKXZLCfr9X9bqa0EYjDpytwNU9Wbl0Fh1v1Wm2KtaW/vPn9vL1K+vV6SXcfQAJYmkQBAEAQBAEAQDObc4TtMNUUcXo1U+bIbSi1dKFWjW7JY9H9GS7Z5jKPcdtgcQHwNAj4B+UvSIaGAZjaSu/aheAtcHr1nM6vcVekdF+7hefn4ltYUabhxvmUezCBcxqmtZnrIu41tAiabn5n5ydo1WDocEVjBHvqPDLjXJm/p0VXuqBfoJcEHJ6QBAPnuaordr2psLm9zbn15azhVOqquV72X8es6WKj0aXVgm0aqboAqG1hb8Rv7yW7nVM/7v/z/AAVjp2/d8Tt2y/E58i7fleZKerT29r4JfY8at12HZFqtpToufFvYX19r0ma0i8rvirzx4vL+3zPP3NOG0EScv2X3qgrYoio69xAPw08geJ8TL6zsqVrHEOfW+tkOpVlUe5o1wyAWCqB5CTDWU+b9mCAoAI42/Kcvr9Wm5Rpr3lz+31J9nGSTfUZ/D4mriXKYUDdU2au2tMdQg98+PDzmFhosqiU6+y7Ot/b18D2tdJbRNDg9maS2NUtXfq5uL+C8B8hOko21KisU4pfnbzIUpylzZb0sMi91VHkJvMD1gCAIAgCAYb9I2M3MPX3TZmQUVI471UimCPIvf5Tl7hKvqsY9Sxny9pk+D4Ldvt/o0uzGCFHC0qYFt1B+U6ggFpAEAQBAEAQBAEAhZwl6Z8CD62+8qtahxWkmupp/P7Ei1eKiMv8Aowq7tGrhj3sNWdLHjug+yfmLH5ywoVVVpRqLrSZpnHhk0bWbTEjY7ApVFmHkeYmivbUq8cVFk20q06TzFlfl+z1OlV7W7M4FhfkPCYW9pTt17CMq1zOr7xcyUaBAEArcbklCq2863N7+BI4XHOaP2tHpOk4VntNqr1FHgT2Jy0VAsFFh4TeajsEHQQDtAEAq8yzHduqnXmen+ZR6nqvQ5pUfe632fz6Euhb8XtS5GQwtF8xcqhK4NT7dQca55qp/d9T73lxx0vS+D/Or7ye6T6u99/p48le4z7MORvMHhEpIERQqqLACXxEPeAIAgCAIAgCAfNdq27bEYSj+9xJqkdVpD/2dJzOjf511Vrvv/wDZ7fJE659mnGP5sfSEWwA6CdMQTtAEAQBAEAQBAEAg5riFCFTqWFrfeVer3NOlbyhLnJYS+vgiRbwlKaa6jDMTRrti8MwqEgCtSUg74QW3lt74GluYA5jWr0y+nbJUq8Wovk2muf09DfXpKftQe5usozKniaS1aZurC86ggE2AIAgCAIAgCAIBwZ4wY2vmtdnLByqqdVAFrTlP8ZuGnnCb7uX9d5dqwo4RWhXzCoaFIkYdT+NUHvnnSU9PiPy6yTpOm79PW59S+r+nxIV1Ww+jXmb7BYRKSBEAVVFgBOjIJ7wBAEAQBAEAQDzxL2Rj0U/lNNxU6OlKfYmZQWZJHztAGzjDg+5hnYebvY/+AlL+no4pTfevkv5JV4/aR9InQEMQBAEAQBAIuOzCnRF3a3hxP0mmpcUqbSnJJszhSnP3Vk74PFpVQOjBlPAibk8mDWCFm+bpRUksBYaseC/58JWX2odC+ipLiqPkuzx+3ojfSo8XtS2RmsLgK2YHefepYW/A6VK383wp4c+fSa7PTXGXT3D4pv4L8+C6u09q18rhhsjU1MuppSKogUKulhwsNJL1CkqttOL7G/Nbowoy4ZpmW2CqbmKxtAdxKquo5DtUWoQPmxmOm1HUtKcn2eja+grrFRpG5k41CAIAgCAIAgCAIBS5nkW+S1NtxjxBF1v1lTcaRSqz408Z5k6jfShHhaye2z2TrhaW4Dckkk9SeMs6cFCKiuoiVJucnJlpMzAQBAEAQBAEAQCvzqtZN3mx9BqftKXXLjo7fo1zk/kt39vMlWkMzz2GMzPBdqyV6DqMRQLbjA3Vge9Se3I2GvI/MGj0+9nZz9pezLn91+bkqtSVVbc0anZfP0xdK/dqKSr0z3lYaEEec7SMlJKUXlMrGsPDLqZHggCAIAgGGzjEjtajVDbdJGv0E4m5dSrcS7ctfDl8jordKFGOCNhq/wCpYV2D1HQAvuKAWN+CqAL6nSSf8Qu5SVtHEOrPJ/F8vzBCnRpuTqcyZsvlgxYXEYhlc8Voqb06fn8TeJ9J0FnY0raPsbt831v8/MlfVqym99u42qqBoNBJpqIWbYtUQgkAsCAPPSV2qV4U7ecM+1JNJde+xItqUpzWFyMbsTXC4zFGpdHr1L078GRFVAQfJRpx1jS5w/bQhF5aW/nue3VKcZtyXM+gSxIwgCAIAgCAIAgCAIAgCAIAgCAIAgCAdKtQKCSbATCpUjTi5zeEj2KcnhGF2qzOpUYUaN/1iv7K2/Z0+DVT0ty8T0BnM0YS1O7dWa9iP4l4vm/6J02qFPhXNmkyfZ6jQw6UVUDdUC4436zorm3p3EHCosr08CHCbg8oo83yZkqdpTbsq44VB3XA92oPeHqOXQ82qlxpVThl7VN/m3Y+7rJrULhZWzLLItpRUPZVx2WIA7p7rD4kPvD/AIbTpLe5p3EOOm8r08SFOEoPEjRibzAQBAEAi4jLqTtvMilhwJEw4I54sbmXHLGM7GVx2BqI53kZxfQqCfynKVdMu1J7Z788y7p3dHgSTwSNkMrqpVq1WU00qWsh46DvEdZ0Gn0J0aXDNlbeVYVJ5iayTiIZ3PssqNU7RBvi3d5i0ob/AEyrWqupB88eWPoWdpd06dPglsQcu2fqvXSrVAprSuVW92JPM9JI07T5W/tSe5ruruNSPDE2EtiAIAgCAIAgCAIAgCAIAgCAIBwxtqeAnjaSywUGI2qpJUVSDus27v8AK/K8hUNQo158EH/JKqWdWEONovlcHgQZOIpxVqBRcmwEwnONOLlJ4SPUm3hGR2jz4ghEUvVfSnSHFj8bfCo5n7zmqlSrqtXgp7U11/Xx7F5vunJRt45fvMn7LbP9hvVap38TV1d+nRVHJRwAnR0KMKMFTgsJEKUnJ5ZoptMTpWpBhYi4murShVg4TWUz2MnF5Rh80qUDUShV1epvFFsxPsWBYMB7B1GtxOJtre6U5St85i8PH26+XItak6bSU+s98LisTh+43b0x7jm1Ufytwb528zLm21zD4LmOH249VzX5sRZ2vXB5L3LtoqFXTe7OoOKP7Lj5GXsK1OcOOMk12kVxaeGilz3NazF+ycruC4tzt18DOdnrFTp/ZfsZwu9due8tqVjT6JOXNl5szmRxGGp1TxYa+Y4zpIy4kmVMo8Mmi1mRiIAgCAIAgCAIAgCAIAgCAIAgCAIAgCAIBGzJCaTheJUyJfwlO2nGHNo20GlUi5csmDK77JSFLtWJuQQN0W5teczaWVerJuD4e/dF3c1oQi875LVsAaZ96meiObfQG3pJN1Uv7FJupxJ+fqs/MrqcaVXlHBDzDM33hRpXrYhuCkkqg+Op0HhxP1I10IXWpv8AzZYgvL4dr8eRlJ06HurcvtnNnVw96lQ9piH1eoePkOijkBOno0YUYKEFhIgSk5PLL6bTEQDpWqhQWY2A4mYVKkacXKbwkZRi5PC5nzfP3IxNDFUgWNCo4cDnSqWJI6kFV08TOa0y7jSr1FJ+zJtp+bx4ZTLKvaVJQi0t0bN8Rh6tIVQRZhoRxv0l1fU7edJyrJcnjt8iDRdRTxEzH+ob+KXD0kWpUCFnbesKd7boOh1OptpoB1nNafpVS5g5OXCvDn6cidWrqm8YyyfjNn8SykApvOCCRewvzF/CWa0PhmsSzFfEQ1BcGJLc0WSZcMPRSkPdHHx5y/isLBWSlxPJOnp4IAgCAIAgCAIAgCAIAgCAIAgCAIAgCAIAgHTsgLkAAnnaePuBhcUtTeqe0Vqai5115Gx4zhKnGpcNbLae+fmdJFQcFwrZk79G+HT9W37E1WZu0c6szX1JM7ahw9HHhWFg5+tFxm0zXzcaxAEAj47CiqhQ6X5yPdW0bik6cvzBso1XTmpIzFbIcR3V3LfETw8bSkjocuPMpbFm9RhzSeTpW2eahTRVu6oNbcbk3JtPdS0+rKanT3WEu9f2eWl3DdT2bK7DYJ2xVJ6KMpU+21iBufCTzmek0binJ8awhe1KUoc8s+hy/KkQBAEAQBAEAQBAEAQBAEAQBAEAQBAEAQBAEAQBAMttmoAuBY7vHnKq/pwc4tpZ8CwspSSayWWyyAYdLADTkLSyp+6iFU99lvMzAQBAEAQBAOLQDmAIAgCAIAgCAIAgCAIAgCAf/9k="/>
          <p:cNvSpPr>
            <a:spLocks noChangeAspect="1" noChangeArrowheads="1"/>
          </p:cNvSpPr>
          <p:nvPr/>
        </p:nvSpPr>
        <p:spPr bwMode="auto">
          <a:xfrm>
            <a:off x="307975" y="-1897063"/>
            <a:ext cx="5715000" cy="4276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AutoShape 14" descr="http://www.clker.com/cliparts/d/9/5/c/1206565055109646538keikannui_neuron-interneuron_2.svg.hi.png"/>
          <p:cNvSpPr>
            <a:spLocks noChangeAspect="1" noChangeArrowheads="1"/>
          </p:cNvSpPr>
          <p:nvPr/>
        </p:nvSpPr>
        <p:spPr bwMode="auto">
          <a:xfrm>
            <a:off x="460375" y="-1744663"/>
            <a:ext cx="5715000" cy="4276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AutoShape 16" descr="data:image/jpeg;base64,/9j/4AAQSkZJRgABAQAAAQABAAD/2wCEAAkGBxQTEhQTEhIUFhUVFBgYGBgXFRQTGBgYFhQXFhQVFhUYHCggGxolHBcXITEiJSkrLi4uFx8zODMsNygtLisBCgoKDg0OGxAQGywlICQsLCw0LDQsLCwsLCwsLCwsLCw0LCwsLCwsLCwsLDQsLCwsLCwsLCwsLCwsLCwsLCwsLP/AABEIAJ4BPwMBEQACEQEDEQH/xAAbAAEAAgMBAQAAAAAAAAAAAAAABQYBAwQCB//EAD0QAAIBAgMEBwYDBwQDAAAAAAABAgMRBAUhEjFBUQYTYXGBkcEiMlKhsdFCkuEUM0NTgrLwFSNywhZiov/EABkBAQADAQEAAAAAAAAAAAAAAAADBAUBAv/EACwRAQACAgEDAwIGAwEBAAAAAAABAgMRBBIhMRNBUTJhFCJCcZGxUoGhMwX/2gAMAwEAAhEDEQA/APuIAAAAAYlK2rBEbZAAAMTlZNvgriZ07Eb7Ivo5WcqTbf45W8bS9WV+NabU7/KxyqxW/b4SpYVgABHZzmLoqLSTcpceS3+O4gz5fTiNJ8GH1JnaRJ0AAAAAAAAAAAAAAAAAAAAAAAAAAAAAAAAAAHmcE009zVn3M5MbjUuxOp3CPyrEO8qM3eVPc3+KH4X37iHDadzS3mP6T5qRqMlfE/2kJzSTbdkldsmmdRuUERMzqHBlWZdc6mllFq3Np33+XzIcOb1JlNmw+nEfd7zqts0Zvmrfm0PWe3Tjlzj16skInIMyp06cozdntXWjd00lw7itx8taVmLLXJw3vaJq94jPpTkoUY2baSctXryR23Jm06pDleJFY6ryn4JpK7u7avdftLkeFGfL0dcV/pX/AAu+X/Upcv8ASvcL9SWw+YU5q8Zrxdn5Ms1y0t4lVtivXzDpTJEbIAAAAAAAAAAAAAAAAAAAAAAAAAAAAAAAAAQ+eQcHCvDfDSXbF8/84lbPE1mMkey3x5i0Tjt7uHOc4VSChTvZ6yvp/SQ5+RF66qm4/Gmluqzu6MULUnL4pfJafW5LxK6pv5Q8y276+HnpTfqo23bevk7Dl76I/d3h665/ZVzPaST6OUdqsn8KcvRfUn41d5P2VuVbWP8AdbzTZQBA9LF7NP8A5P6FPmeIXeF5lAYbDyqSUYq7f+XfYUq0m06heveKRuV0y/C9VTjC97ce1u7NbHTorFWRlv12mzpPaMAAAAAAAAAAAAAAAAAAAAAAAAAAABhMDIAAB4rUlKLi9zVn4nLRFo1LtbTWdwomIpOEpRe+La8jHtWazMS262i0RMLtl8UqUFHVbK+m81scRFI0xsszN538veJoKcXCW5q36nbVi0alylpraJhR8TQcJShLfF2+zMi1ZrOpbNLRasWhOdE6f7yXcvq36Fzhx5lT5tvELCXVAAgelU1swV1fa3X13PgU+XMaiF3hRPVMs9FKPsznzaS8F+vyHEr2mTm27xVOlxSAAAAAAAAAAAAAAAAAAAAAAAAAAAAAIno/XuqkH+Go/KTb+tytx7b3HxK1yaamtvmEsWVVG4zMKlNv/Yco/FGV9O62hBfLes/T2WMeGl4+ru00+kVJ71NeCf0Z4jl099vc8O/tp0Rzqg/4nmpfYk/EY/lHPGy/Ct5zXhOrKUNU0td12lb7FDPatr7q0OPW1aRFk50Zr7VJx4wdvB6r538i5xbbpr4U+ZTV9/KYLKor/SrDK0ai332X26Nr6PzKXLp4t/pf4V571/29dE5+zUjykn5q3od4c9ph55sd4lPFxSc+YYpUqcpvhuXNvcjxkv0VmUmKk3tFVHq1HJuUndt3bMiZmZ3LZiIiNQu2WYfq6UI8Ute96s1sVOmkQxs1+u8y6iRGAAAAAAAAAAAAAAAAAAAAAAAAAABExzuKqSp1IuFpNJ3uuxvlcrRyYi01tGlqeLM0i1Z2lU76osqqtZJV2cTOPxOS8VJtepQwW1lmPnbR5Fd4Yn40sxfZwBzYnA06nvwT7dz81qeLY628wkplvTxKIxnRzjSl/TL0kVb8T/GVqnM/zhA16MoScZKzXAp2rNZ1K9W0WjcJLo1X2auzwmreK1XqWOLbV9fKvy6bpv4Ww0WWhulML0ovlNfNNFXlx+SJ+63w5/PMfZG9GK1qrj8UX5rVfK5Bxbavr5WOZXdN/C1mizFX6TYzamqa3Q1f/J/ZfVmfysm7dMezS4mPVeqfdwZVhusqwjwvd9y1f28SHDTqvEJ81+ikyu5rMYAAAAAAAAAAAAAAAAAAAAAAAAAAABH5rlcayvumtz9H2EObDGSPunw55xz9kBSxdbDS2Hu+F6xfbFlKL5MM6Xpx488dUOPCV9mpGb4STfnr6kVLdNosmvTqpNV6jJPVao2InbEmNMgAAER0iwO3DbXvQ+ceK8N/mVuTj6q9UeYWuLl6bdM+JVihVcZRkt8Wn5GfW3TMS0rV6omJXujUUoqS3NXXibFZiY3DEtWazqXNm1HbozX/AK3XetfQjzV6qTCTBbpyRKnYWtsTjNfhaf3Rl0t02iWvevVWarni8dGFLrL3VvZ7W9yNW+SK06mRTFNr9KmQhKpOy1lJ/N6syoib2+8taZrSv2hcMsy+NGNlrJ+8+f6GpixRjhlZs05J+ztJUIAAAAAAAAAAAAAAAAAAAAABw5tjeqjGXBzSfdZt27dCLNk9OIn7psOL1JmPs7Yyuk+ZLCGezIAAAA0YvCRqR2Zq6+a7UzxelbxqXumS1J3VT8zwLoz2XqnqnzX3MzLjnHbTWw5YyV3DXhcXOm7wk12cH3o80van0y9Xx1vH5oWDAdIIy0qrZfNe790XcfKie1uyhl4kx3p3TUZJq6aafFaluJ2qTGvLIcYavoBQ8XR2Jyj8MmvnoY969Npht0t1ViXblWbypey/ahy4rtj9iXDnmnafCHNx4yd48rVhsTCpHag019OxrgaNb1vG4Zt6WpOpUfEU9mco8pNeTsZFo1Mw2azusS8ubsld2W5X0Xcc3LuoWXo1gdmPWvfLd2R/Uv8AFx6jqn3Z3Ly7noj2TZbUwAAAAAAAAAAAAAAAAAAAAADTRxUJuSjJNxdnbgea3raZiJ8PdqWrETMeUV0q/dwXOf8A1f3K3L+mI+6zwvqmfsmoqySLcKcvFetGEXKTslxOWtFY3L1Ws2nUIvLs4dWs4qNobLtz0trLkVsfIm99a7LOXjxjx733TBaVAABzY3BQqq013Pc13M8Xx1vGpSY8tsc7qrePyOcNY+3Hs95d64+BQyca1e8d4aGLlVt2ntKKK606sFj50n7EtOT1T8D3TLanhFkxVv8AVCw4HP4T0n7Eu33fPh4l7Hyq27W7KGTiWr3r3S0XfVFlVUzPP39S3Nf2q/zMrP8A+ktfj/8AlDhIk7ZRrSg7xk4vsdjtbTXvDzasWjUw8Sld3erZx2OzAdWXJ86hsqFT2XFJJ8Hb6MvYeRXXTbszs/Gt1dVe6VWOpfzIfmj9yz6lPmP5VvSv8T/DzVzGlFNupHTgpJvwSOTlpEb27XDkmdalD4XGTxFeNrxhD2rd2mvNu/1KtMlsuSPiFq+OuHFPvMrEXlAAAAAAAAAAAAAAAAAAAFblT/Z8VFrSE/o968HZ9xQmPRzR8S0In1sMx7w6ukT9qgudT1ivUk5PmsfdHxfFp+yUxeKjTi5Tdl82+SXMs3vFI3KtSlrzqFf6uri5XfsU09P05vtKWr5534he3TjxrzKewWDhSjswXe+L72XKY60jUKWTJa87s6D2jAAAABwZhlNOrq1aXxLf48yHJgrf90+LkXx/sq+YZfOk7SWj3SW5/Z9hn5MVsc92lizVyR2chGlbaOJnH3Zyj3No9VvaviXi1K28w1yk27t3b4nne3qI0wHQAAAAe6dJy0jFyfYm/odiJnw5NojzLNWhKPvRlG/NNfUTWY8w5Fq28TtNdFIPanLhZLxvdepa4cTuZU+bMaiFkL7PAAADEpJK7aS7dDkzEd5HJLM6S/iR8NfoQzysUfqh79O3wzRzKlJ2jNXfDVeVxTk4rzqLE0tHs84/MoUtHdye5L6vkcz8mmLtPn4K0myLqZ7U4Rgl2tv7FKedknxEQljDDX/5BUXCD8/uefx+SPaHfQh2PpDDYvZ7fw6/3WtYtfjK+l6mvtr7/uj9KerSMq51Ul+PZ7Ir1epRtzMtvfX7J4wx8PKzaot1SXik/Q5+Jyx+p30Y+HZgukDV1V1XBpa+KLfF5d8l+i3faHJiisbecX0gk3amklzau34bkR5udfqmtO2nqmGJjcudZzU/mf8AyvsQxy8v+X/Hv0Y+G+j0gmveUZLsTi/sSV594+qIl5nBDZneNpVaXsyW1FppWaeujXz+Rb5Fq2xxP+4euJFovPwisfmDqqnfRwVr83pr8kVsmWb6+y5jwxTevd15Zs1ql69S9vdjJ2v/AJy4kmLWS28kos28VNY4WqKtotxosxkAAAARUcc6dd06kk4y1g91rvSL+hX9Wa5Om3v4WfSi+PrrHePKVLCsAeK1JSTjJJp70zlqxaNS7W01ncKXmmD6qo48N6fY93qvAysuPotpsYcnqU25CNKAZSPMzEA0ItEjB6GYRbaSTbe5LViI34cmdd5T+W9H/wAVb8q9X9i5i4vvf+FHLy/an8p6jRjBWjFJckrF2tYrGoUrWm07l5xOw1sz2bPhJr1PN5rrVis2id1QtGmqFVOlUjKEmlKO3G61379bXKlZrjv+S0TE+24W7XjLTV41Me6bxOIjCLlJ2X15JFvJkrSvVZTiszOoQtfPZP3IqK5y1fkZ1+dafojX7p4wx7uSedVfjj4RRDPMzfP/AB7jDHw34XpE0n1i2uTireaLfD5N8tui0d0OakUjaNxWOlUd568lfRdyM7JmtktuyzWkRHZpdfsR52k6IeHIjlyY091XNu89q74yvr5l7/6GvUia+8Qr8ffTPV8vKpsqQs9UHVs5Lk2h3U8lquO3ZdkXpJ+Bo1x5J4nRr3391Sen1evbleEmt8ZLviyh6d48xP8ACzGSD9lfKX5Wd6Z+J/h31HbgclnUvtXhG29rVvsTLnBw5K5Yya1pXzWravS04rK5wk04ya4SSumvDcV82DJW8zMe/lJjvHTEQ0OiuLaIu0eUnXLyqV3aN5PkldnnXVOq9ybfLqzHKZUoKbkndpW5Npvx3M1uTFvTpv2jTxwtRa0R793BKm1a6aurq6auua7CnMTHloRMT4Ty6N3Saq3ur+7p9S5+E3HaVH8bqe9Wv/SsRT/dzuuUZNfJ6HPQy0+mXr18N/qh4ebYin78fzRt81Y56+Wn1O/h8N/pn/qTy3PI1NJ2hLv0fcyfFya37T2V8vFtTvHeCtnkYScJ05prlZprmuwW5MVnVokrxZtXqrMPX+uUmnsySlbRSUkr9rSO/iaTHaXPwuSJ7x2VbE15Tk5Sd2/8suwzrWm07lpUrFY1Cw5LnKaUKjtJaKT3PvfP6l7ByImOm3lR5HGmJ6qeE4W1J4rVYxV5NJc27HJtERuXa1m06hTc3xvW1HJbkrR7lx82zLzZOu22vgx+nTTiIkzKR5tOoG+EDPy5tOMzpnMebcjnaNGs7jbrdgsXKlNTja+7XdZklLzSdwjyY4vXplLrpNL+WvzP7Fr8ZPwq/go+WnFZ9UmrRSh3O78+BVz828/lr2eJ49azryjZVW9Xq+b1KnnvKSKQ8OR5mHenT05Sel5NJbtWl9i5+WeJ94n/AIrat6v20woXKcLPVEPao9q8NT3rbk3SWXZI5u81KMfJt9z4F/g4clMnX4Vs1q2jTdX6PS2vYlFx4bV015LU83/+fbq3WezsZ413e6eQy4ygu5N/Y7Xg395hyczsoZJBO8m5dm5eRPTg0id27/08Tln2SNWlGStKKa5NJ/Ut2pW0atG0cTMeGlYCl/Kh+VEf4fF/jH8O9dvltp0Ix92MV3JIkrStfEQ5MzLYenAAAAAYaAJWHgV6vP8Aaq6gr9XDV9vN+O5eJRtPrZOmPEL9Y9DH1T5lL5hgI1YbL0t7r5P7dhayYovXSriyzjttF5TjXSl1FbS3uvh2K/J8CthyTSfTus58UZI9SifLqiNAaP2Kne/Vwvz2UePTpveoe/VvrW5YxuChVVpq/J7mu5i+Ot41LuPLak7qp+MwUoSklGTSejcWrmZfHNZmGrjyxasTuP5crI0ocBHXGWwMB0A9QI8n0uOukzG5ESM1WecESOOobWL6R5JXQDtw2WVZq8YO3N2j5XOTxsl+9YU816RPl008iqvfFL+peh2vDzfH/UPr1dVLo9L8UoruvJ/OxLXgWnzMf28TnTWDwcacdmO7jfi+00MWGuOvTCC1ptO5FgaX8qH5I/Yehi/xj+IOu3y3QgluSXcrEkViPDzt6OgAAAAAAAAAAAAAABro0Ixu4qzk7vtbPMViPD1a021v2bD08uHNsuVaPKS91+j7CHNijJH3TYM045+yPyfM3GXU1tGtE3/a/RkOHNMT0XWM+CJj1KJ4uKIAAAYcU96BtqlhYPfCL74pnmaVnzD1F7R4mWqWW0X/AAoeEUvoefRx/EPcZskfqlqlktB/w/KUl6nmePjn2eo5OWPdGZvkkIQc6ba2d6bvp2FfNx61r1VWcHJta3TZAFNeDg3QqFPLgcZnUPOPDqRpbLtY1Drpy7BOrPYTtpdvklZeqJsWOcltQiy5Ix13K1YLKqdPdG7+KWr8OXgaNMFKeIZmTPe/mXcSoQAAAAAAAAAAAAAAAAAAAAAAAAAcuIy+nOcZyjdx+fK64kdsVbTEzCSuW9azWJdRIjAAAAAAAAIDpNj9Oqi9XrLu3pevkUuVl/RC9xMX65/0rhSaAAAHAOjsyjF9VVUnueku5/rZ+BJhv0X2hz4+ukwuqZrMdkAAAAAAAAAAAAAAAAAAAAAAAAAAAAAAAAAABgQOa54tlxp7alzts9/valPNyY1qu9ruHizvdtacmS5b1zdSpdxvx/E+OvIiwYfUnqt4/tLyM3px018/0ls8w8Oololsq8bK1nyXeWeRSvpz9lXj3t6kfdUDNawB2ZXgXWm43taLd7X5Ld4kmLH6ltIc2X067e8flNSlq1ePxL1XA7kwWp3nw5i5FMnaPLhiruy3siTeFsyJ1Ix6upCS2fdb5cr9n+bjS4/XEdNoZfJ6JnqpKVLCsAAAAAAAAAAAAAAAAAAAAAAAAAAAAAAAAAAA5cxwaqwcXa/B8nzI8uOL10kxZJx223UKShFRjuSsj3WsVjUPNrTadyj83wVSs1FSjGC14tt91ty7yDNjvk7R4T4MtMfee8ozEdHJqN4zUmuFtny1ZXtxLRG4nazXmVmdTGkIVVxM9Fp2qyXOD+TRZ4k/n/0qcyPyRP3WiSvo9xosxXsTlfVV6c4r2HNf0u+7uKNsPRkiY8bX6Z+vHas+dLEXlAAAAAAAAAAAAAAAAAAAAAAAAAAAAAAAAAAAAAAAAAChYtf7k7btuX9zMe/1T+7bp9MftDdlVfYrQlwvZ9z09T1ht03iXnNXqxzC7msxmGgMgAAAAAAAAAAAAAAAAAAAAAAAAAAAAAAAAAAAAAAAAAgcLkX+7KVSzhtNpfFd31KdON+eZt4Xr8r8kRXyj8blEk6sor2YPxs0padyZDfBMTaY8Qnx8isxWJ8ysmWYjrKUJcbWfetGXsV+qkSz81Oi8w6iREAAAAAAAAAAAAAAAAAAAAAAAAAAAAAAAAAAAAAAAAAAAYaAj8qw/VSqU73jdSj2KV1Z/lIMNOiZr7eVjNfritvfx/CRJ1cAAAAAAAAAAAAAAAAAAAAAAAAAAAAAAAP/2Q=="/>
          <p:cNvSpPr>
            <a:spLocks noChangeAspect="1" noChangeArrowheads="1"/>
          </p:cNvSpPr>
          <p:nvPr/>
        </p:nvSpPr>
        <p:spPr bwMode="auto">
          <a:xfrm>
            <a:off x="155575" y="-1355725"/>
            <a:ext cx="5715000" cy="283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42" name="Picture 18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6942" y="1674813"/>
            <a:ext cx="425842" cy="857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" name="Picture 18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4436" y="1674813"/>
            <a:ext cx="425842" cy="857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7" name="Picture 18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004" y="1674813"/>
            <a:ext cx="425842" cy="857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8" name="Picture 18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9679" y="1674813"/>
            <a:ext cx="425842" cy="857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" name="AutoShape 20" descr="http://emotionnews.org/wp-content/uploads/2014/09/8376271918_cf0b1b5c4f_o.jpg"/>
          <p:cNvSpPr>
            <a:spLocks noChangeAspect="1" noChangeArrowheads="1"/>
          </p:cNvSpPr>
          <p:nvPr/>
        </p:nvSpPr>
        <p:spPr bwMode="auto">
          <a:xfrm>
            <a:off x="155575" y="-2773363"/>
            <a:ext cx="7239000" cy="5791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AutoShape 22" descr="http://emotionnews.org/wp-content/uploads/2014/09/8376271918_cf0b1b5c4f_o.jpg"/>
          <p:cNvSpPr>
            <a:spLocks noChangeAspect="1" noChangeArrowheads="1"/>
          </p:cNvSpPr>
          <p:nvPr/>
        </p:nvSpPr>
        <p:spPr bwMode="auto">
          <a:xfrm>
            <a:off x="307975" y="-2620962"/>
            <a:ext cx="5041704" cy="4033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AutoShape 24" descr="http://emotionnews.org/wp-content/uploads/2014/09/8376271918_cf0b1b5c4f_o.jpg"/>
          <p:cNvSpPr>
            <a:spLocks noChangeAspect="1" noChangeArrowheads="1"/>
          </p:cNvSpPr>
          <p:nvPr/>
        </p:nvSpPr>
        <p:spPr bwMode="auto">
          <a:xfrm>
            <a:off x="460375" y="-2468563"/>
            <a:ext cx="7239000" cy="5791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AutoShape 26" descr="http://www.maximumpc.com/files/brain_0.jpg"/>
          <p:cNvSpPr>
            <a:spLocks noChangeAspect="1" noChangeArrowheads="1"/>
          </p:cNvSpPr>
          <p:nvPr/>
        </p:nvSpPr>
        <p:spPr bwMode="auto">
          <a:xfrm>
            <a:off x="155575" y="-1798638"/>
            <a:ext cx="4886325" cy="3752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AutoShape 28" descr="http://www.maximumpc.com/files/brain_0.jpg"/>
          <p:cNvSpPr>
            <a:spLocks noChangeAspect="1" noChangeArrowheads="1"/>
          </p:cNvSpPr>
          <p:nvPr/>
        </p:nvSpPr>
        <p:spPr bwMode="auto">
          <a:xfrm>
            <a:off x="307975" y="-1646238"/>
            <a:ext cx="4886325" cy="3752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53" name="Picture 29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3253" y="762000"/>
            <a:ext cx="975603" cy="6504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5" name="Picture 29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5276" y="762000"/>
            <a:ext cx="975603" cy="6504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6" name="Picture 29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1195" y="762000"/>
            <a:ext cx="975603" cy="6504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2" name="TextBox 31"/>
          <p:cNvSpPr txBox="1"/>
          <p:nvPr/>
        </p:nvSpPr>
        <p:spPr>
          <a:xfrm>
            <a:off x="304800" y="5715000"/>
            <a:ext cx="989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Genome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304800" y="4419600"/>
            <a:ext cx="15281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Transcriptome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6934200" y="3200400"/>
            <a:ext cx="14886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Metabolome</a:t>
            </a:r>
            <a:r>
              <a:rPr lang="en-US" dirty="0" smtClean="0"/>
              <a:t>/</a:t>
            </a:r>
          </a:p>
          <a:p>
            <a:r>
              <a:rPr lang="en-US" dirty="0" err="1" smtClean="0"/>
              <a:t>Interactome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228600" y="2057400"/>
            <a:ext cx="1797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Cell (e.g. neuron)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304800" y="990600"/>
            <a:ext cx="1388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Tissue/organ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228600" y="3059668"/>
            <a:ext cx="1112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Proteome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6781800" y="1981200"/>
            <a:ext cx="1397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Microcircuits</a:t>
            </a:r>
            <a:endParaRPr lang="en-US" dirty="0"/>
          </a:p>
        </p:txBody>
      </p:sp>
      <p:cxnSp>
        <p:nvCxnSpPr>
          <p:cNvPr id="42" name="Straight Arrow Connector 41"/>
          <p:cNvCxnSpPr/>
          <p:nvPr/>
        </p:nvCxnSpPr>
        <p:spPr>
          <a:xfrm rot="5400000">
            <a:off x="6057900" y="4991100"/>
            <a:ext cx="1905000" cy="158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7239000" y="4572000"/>
            <a:ext cx="11953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Regulatory</a:t>
            </a:r>
          </a:p>
          <a:p>
            <a:r>
              <a:rPr lang="en-US" dirty="0" smtClean="0"/>
              <a:t>Networks</a:t>
            </a:r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3276600" y="152400"/>
            <a:ext cx="19138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The Hierarchy</a:t>
            </a:r>
            <a:endParaRPr lang="en-US" sz="2400" dirty="0"/>
          </a:p>
        </p:txBody>
      </p:sp>
      <p:sp>
        <p:nvSpPr>
          <p:cNvPr id="45" name="TextBox 44"/>
          <p:cNvSpPr txBox="1"/>
          <p:nvPr/>
        </p:nvSpPr>
        <p:spPr>
          <a:xfrm>
            <a:off x="6705600" y="914400"/>
            <a:ext cx="2132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Large scale networks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6023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Analyze that!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6082" name="Picture 2" descr="http://images.sodahead.com/polls/000311559/polls_magnifying_glass_1732_405669_poll_xlarge.g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0" y="381000"/>
            <a:ext cx="2257425" cy="333375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How to represent a DATA OBJECT?</a:t>
            </a:r>
          </a:p>
          <a:p>
            <a:r>
              <a:rPr lang="en-US" dirty="0" smtClean="0"/>
              <a:t>How to compare objects? </a:t>
            </a:r>
          </a:p>
          <a:p>
            <a:pPr lvl="1"/>
            <a:r>
              <a:rPr lang="en-US" dirty="0" smtClean="0"/>
              <a:t>Same type or different? </a:t>
            </a:r>
          </a:p>
          <a:p>
            <a:pPr lvl="1"/>
            <a:r>
              <a:rPr lang="en-US" dirty="0" smtClean="0"/>
              <a:t>How different?</a:t>
            </a:r>
          </a:p>
          <a:p>
            <a:r>
              <a:rPr lang="en-US" dirty="0" smtClean="0"/>
              <a:t>How to group/cluster objects based on similarity?</a:t>
            </a:r>
          </a:p>
          <a:p>
            <a:r>
              <a:rPr lang="en-US" dirty="0" smtClean="0"/>
              <a:t>How to assign objects to classes?</a:t>
            </a:r>
          </a:p>
          <a:p>
            <a:r>
              <a:rPr lang="en-US" dirty="0" smtClean="0"/>
              <a:t>How to compare groups of objects? </a:t>
            </a:r>
          </a:p>
          <a:p>
            <a:pPr lvl="1"/>
            <a:r>
              <a:rPr lang="en-US" dirty="0" smtClean="0"/>
              <a:t>Are two groups of objects really different?</a:t>
            </a:r>
            <a:endParaRPr lang="en-US" dirty="0"/>
          </a:p>
        </p:txBody>
      </p:sp>
      <p:pic>
        <p:nvPicPr>
          <p:cNvPr id="47106" name="Picture 2" descr="https://encrypted-tbn2.gstatic.com/images?q=tbn:ANd9GcQBRvC0UG3EqStVzucItrYTqMQ1XqgKV-EHt2ga_yKq-YLswtbpSA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772275" y="304800"/>
            <a:ext cx="2219325" cy="20669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293128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Structure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Mathematical Preliminaries</a:t>
            </a:r>
          </a:p>
          <a:p>
            <a:pPr lvl="1"/>
            <a:r>
              <a:rPr lang="en-US" dirty="0" smtClean="0"/>
              <a:t>Vectors, vector spaces</a:t>
            </a:r>
          </a:p>
          <a:p>
            <a:pPr lvl="1"/>
            <a:r>
              <a:rPr lang="en-US" dirty="0" err="1" smtClean="0"/>
              <a:t>Eigenvalues</a:t>
            </a:r>
            <a:r>
              <a:rPr lang="en-US" dirty="0" smtClean="0"/>
              <a:t> and eigenvectors</a:t>
            </a:r>
          </a:p>
          <a:p>
            <a:pPr lvl="1"/>
            <a:r>
              <a:rPr lang="en-US" dirty="0" smtClean="0"/>
              <a:t>Derivatives in higher dimensions</a:t>
            </a:r>
          </a:p>
          <a:p>
            <a:pPr lvl="1"/>
            <a:r>
              <a:rPr lang="en-US" dirty="0" smtClean="0"/>
              <a:t>Linear Least Squares problem</a:t>
            </a:r>
          </a:p>
          <a:p>
            <a:pPr lvl="1"/>
            <a:r>
              <a:rPr lang="en-US" dirty="0" smtClean="0"/>
              <a:t>Optimization </a:t>
            </a:r>
          </a:p>
          <a:p>
            <a:pPr lvl="2"/>
            <a:r>
              <a:rPr lang="en-US" dirty="0" smtClean="0"/>
              <a:t> Lagrange multipliers</a:t>
            </a:r>
          </a:p>
          <a:p>
            <a:pPr lvl="1"/>
            <a:r>
              <a:rPr lang="en-US" dirty="0" smtClean="0"/>
              <a:t>Probability and </a:t>
            </a:r>
            <a:r>
              <a:rPr lang="en-US" dirty="0" err="1" smtClean="0"/>
              <a:t>Bayes</a:t>
            </a:r>
            <a:r>
              <a:rPr lang="en-US" dirty="0" smtClean="0"/>
              <a:t> theorem</a:t>
            </a:r>
            <a:endParaRPr lang="en-US" dirty="0"/>
          </a:p>
        </p:txBody>
      </p:sp>
      <p:pic>
        <p:nvPicPr>
          <p:cNvPr id="5122" name="Picture 2" descr="http://www.math-problem-solving.com/images/funny_math_cartoon6.g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925671" y="4191000"/>
            <a:ext cx="3218329" cy="24384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Unsupervised Learning 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Clustering</a:t>
            </a:r>
          </a:p>
          <a:p>
            <a:pPr lvl="1"/>
            <a:r>
              <a:rPr lang="en-US" dirty="0" smtClean="0"/>
              <a:t>K-means</a:t>
            </a:r>
          </a:p>
          <a:p>
            <a:pPr lvl="1"/>
            <a:r>
              <a:rPr lang="en-US" dirty="0" smtClean="0"/>
              <a:t>Hierarchical clustering</a:t>
            </a:r>
          </a:p>
          <a:p>
            <a:pPr lvl="1"/>
            <a:r>
              <a:rPr lang="en-US" dirty="0" smtClean="0"/>
              <a:t>Scale-based clustering</a:t>
            </a:r>
          </a:p>
          <a:p>
            <a:pPr lvl="1"/>
            <a:r>
              <a:rPr lang="en-US" dirty="0" smtClean="0"/>
              <a:t>Fuzzy clustering</a:t>
            </a:r>
          </a:p>
          <a:p>
            <a:pPr lvl="1"/>
            <a:r>
              <a:rPr lang="en-US" dirty="0" smtClean="0"/>
              <a:t>Graph based clustering</a:t>
            </a:r>
          </a:p>
          <a:p>
            <a:pPr lvl="1"/>
            <a:r>
              <a:rPr lang="en-US" dirty="0" smtClean="0"/>
              <a:t>Self-organizing map</a:t>
            </a:r>
          </a:p>
          <a:p>
            <a:r>
              <a:rPr lang="en-US" dirty="0" smtClean="0"/>
              <a:t>Dimensionality reduction</a:t>
            </a:r>
          </a:p>
          <a:p>
            <a:pPr lvl="1"/>
            <a:r>
              <a:rPr lang="en-US" dirty="0" smtClean="0"/>
              <a:t>PCA and ICA</a:t>
            </a:r>
          </a:p>
          <a:p>
            <a:pPr lvl="1">
              <a:buFontTx/>
              <a:buChar char="-"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Prototype-based classification</a:t>
            </a:r>
          </a:p>
          <a:p>
            <a:pPr lvl="1"/>
            <a:r>
              <a:rPr lang="en-US" dirty="0" smtClean="0"/>
              <a:t>K Nearest-neighbor classifier</a:t>
            </a:r>
          </a:p>
          <a:p>
            <a:pPr lvl="1"/>
            <a:r>
              <a:rPr lang="en-US" dirty="0" smtClean="0"/>
              <a:t>Learning Vector Classification</a:t>
            </a:r>
          </a:p>
          <a:p>
            <a:pPr lvl="1"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1809750"/>
            <a:ext cx="4876800" cy="3238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219200" y="838200"/>
            <a:ext cx="71766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1 Exabyte = 36,000 hours of HD video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4109706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Discriminant</a:t>
            </a:r>
            <a:r>
              <a:rPr lang="en-US" dirty="0" smtClean="0"/>
              <a:t>-based classification</a:t>
            </a:r>
          </a:p>
          <a:p>
            <a:pPr lvl="1"/>
            <a:r>
              <a:rPr lang="en-US" dirty="0" smtClean="0"/>
              <a:t>Linear </a:t>
            </a:r>
            <a:r>
              <a:rPr lang="en-US" dirty="0" err="1" smtClean="0"/>
              <a:t>Discriminant</a:t>
            </a:r>
            <a:r>
              <a:rPr lang="en-US" dirty="0" smtClean="0"/>
              <a:t> Analysis</a:t>
            </a:r>
          </a:p>
          <a:p>
            <a:pPr lvl="1"/>
            <a:r>
              <a:rPr lang="en-US" dirty="0" smtClean="0"/>
              <a:t>Neural Networks –</a:t>
            </a:r>
          </a:p>
          <a:p>
            <a:pPr lvl="2"/>
            <a:r>
              <a:rPr lang="en-US" dirty="0" smtClean="0"/>
              <a:t>Multilayer </a:t>
            </a:r>
            <a:r>
              <a:rPr lang="en-US" dirty="0" err="1" smtClean="0"/>
              <a:t>perceptron</a:t>
            </a:r>
            <a:endParaRPr lang="en-US" dirty="0" smtClean="0"/>
          </a:p>
          <a:p>
            <a:pPr lvl="2"/>
            <a:r>
              <a:rPr lang="en-US" dirty="0" smtClean="0"/>
              <a:t>Radial Basis Function Network </a:t>
            </a:r>
            <a:endParaRPr lang="en-US" dirty="0" smtClean="0"/>
          </a:p>
          <a:p>
            <a:pPr lvl="2"/>
            <a:r>
              <a:rPr lang="en-US" dirty="0" smtClean="0"/>
              <a:t>Deep neural networks</a:t>
            </a:r>
            <a:endParaRPr lang="en-US" dirty="0" smtClean="0"/>
          </a:p>
          <a:p>
            <a:pPr lvl="1"/>
            <a:r>
              <a:rPr lang="en-US" dirty="0" smtClean="0"/>
              <a:t>Support Vector Machines</a:t>
            </a:r>
          </a:p>
          <a:p>
            <a:pPr lvl="1"/>
            <a:r>
              <a:rPr lang="en-US" dirty="0" smtClean="0"/>
              <a:t>Bayesian Classifier</a:t>
            </a:r>
          </a:p>
          <a:p>
            <a:pPr lvl="1"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Text Books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Introduction to Data Mining – Tan/Steinbach/Kumar</a:t>
            </a:r>
          </a:p>
          <a:p>
            <a:r>
              <a:rPr lang="en-US" dirty="0" smtClean="0"/>
              <a:t>Neural Networks: A classroom approach – </a:t>
            </a:r>
            <a:r>
              <a:rPr lang="en-US" dirty="0" err="1" smtClean="0"/>
              <a:t>Satish</a:t>
            </a:r>
            <a:r>
              <a:rPr lang="en-US" dirty="0" smtClean="0"/>
              <a:t> Kumar</a:t>
            </a:r>
          </a:p>
          <a:p>
            <a:r>
              <a:rPr lang="en-US" dirty="0" smtClean="0"/>
              <a:t>Analysis of Biological Data – Whitlock/</a:t>
            </a:r>
            <a:r>
              <a:rPr lang="en-US" dirty="0" err="1" smtClean="0"/>
              <a:t>Schluter</a:t>
            </a:r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Quiz I – 20</a:t>
            </a:r>
          </a:p>
          <a:p>
            <a:r>
              <a:rPr lang="en-US" dirty="0" smtClean="0"/>
              <a:t>Quiz 2 – 20</a:t>
            </a:r>
          </a:p>
          <a:p>
            <a:r>
              <a:rPr lang="en-US" dirty="0" smtClean="0"/>
              <a:t>Assignments – 20</a:t>
            </a:r>
          </a:p>
          <a:p>
            <a:r>
              <a:rPr lang="en-US" dirty="0" err="1" smtClean="0"/>
              <a:t>Endsem</a:t>
            </a:r>
            <a:r>
              <a:rPr lang="en-US" dirty="0" smtClean="0"/>
              <a:t> – 40</a:t>
            </a:r>
          </a:p>
          <a:p>
            <a:endParaRPr lang="en-US" dirty="0" smtClean="0"/>
          </a:p>
          <a:p>
            <a:r>
              <a:rPr lang="en-US" dirty="0" smtClean="0"/>
              <a:t>Grading policy – </a:t>
            </a:r>
            <a:r>
              <a:rPr lang="en-US" dirty="0" smtClean="0">
                <a:ln>
                  <a:solidFill>
                    <a:schemeClr val="accent1">
                      <a:alpha val="80000"/>
                    </a:schemeClr>
                  </a:solidFill>
                </a:ln>
              </a:rPr>
              <a:t>RG!!!</a:t>
            </a:r>
            <a:endParaRPr lang="en-US" dirty="0">
              <a:ln>
                <a:solidFill>
                  <a:schemeClr val="accent1">
                    <a:alpha val="80000"/>
                  </a:schemeClr>
                </a:solidFill>
              </a:ln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0" name="Picture 2" descr="http://img4.wikia.nocookie.net/__cb20071004164417/starwars/images/c/ce/Yodastance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93278"/>
          </a:xfrm>
          <a:prstGeom prst="rect">
            <a:avLst/>
          </a:prstGeom>
          <a:noFill/>
        </p:spPr>
      </p:pic>
      <p:sp>
        <p:nvSpPr>
          <p:cNvPr id="6" name="Rectangle 5"/>
          <p:cNvSpPr/>
          <p:nvPr/>
        </p:nvSpPr>
        <p:spPr>
          <a:xfrm>
            <a:off x="2667000" y="4191000"/>
            <a:ext cx="3808030" cy="258532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29210" h="16510"/>
              <a:contourClr>
                <a:schemeClr val="accent4">
                  <a:alpha val="9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</a:rPr>
              <a:t>May the </a:t>
            </a:r>
          </a:p>
          <a:p>
            <a:pPr algn="ctr"/>
            <a:r>
              <a:rPr lang="en-US" sz="5400" b="1" dirty="0" smtClean="0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</a:rPr>
              <a:t>DATA </a:t>
            </a:r>
          </a:p>
          <a:p>
            <a:pPr algn="ctr"/>
            <a:r>
              <a:rPr lang="en-US" sz="5400" b="1" dirty="0" smtClean="0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</a:rPr>
              <a:t>be with you!</a:t>
            </a:r>
            <a:endParaRPr lang="en-US" sz="5400" b="1" dirty="0">
              <a:ln>
                <a:prstDash val="solid"/>
              </a:ln>
              <a:gradFill rotWithShape="1">
                <a:gsLst>
                  <a:gs pos="0">
                    <a:schemeClr val="accent4">
                      <a:tint val="70000"/>
                      <a:satMod val="200000"/>
                    </a:schemeClr>
                  </a:gs>
                  <a:gs pos="40000">
                    <a:schemeClr val="accent4">
                      <a:tint val="90000"/>
                      <a:satMod val="130000"/>
                    </a:schemeClr>
                  </a:gs>
                  <a:gs pos="50000">
                    <a:schemeClr val="accent4">
                      <a:tint val="90000"/>
                      <a:satMod val="130000"/>
                    </a:schemeClr>
                  </a:gs>
                  <a:gs pos="68000">
                    <a:schemeClr val="accent4">
                      <a:tint val="90000"/>
                      <a:satMod val="130000"/>
                    </a:schemeClr>
                  </a:gs>
                  <a:gs pos="100000">
                    <a:schemeClr val="accent4">
                      <a:tint val="70000"/>
                      <a:satMod val="200000"/>
                    </a:schemeClr>
                  </a:gs>
                </a:gsLst>
                <a:lin ang="5400000"/>
              </a:gradFill>
              <a:effectLst>
                <a:outerShdw blurRad="88000" dist="50800" dir="5040000" algn="tl">
                  <a:schemeClr val="accent4">
                    <a:tint val="80000"/>
                    <a:satMod val="250000"/>
                    <a:alpha val="45000"/>
                  </a:scheme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3538" y="428625"/>
            <a:ext cx="5876925" cy="6000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63290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209800" y="2286000"/>
            <a:ext cx="4572000" cy="3108543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2800" dirty="0"/>
              <a:t>Cisco expects Internet traffic to hit </a:t>
            </a:r>
            <a:r>
              <a:rPr lang="en-US" sz="2800" dirty="0" smtClean="0"/>
              <a:t>2 </a:t>
            </a:r>
            <a:r>
              <a:rPr lang="en-US" sz="2800" b="1" dirty="0" err="1" smtClean="0"/>
              <a:t>zettabytes</a:t>
            </a:r>
            <a:r>
              <a:rPr lang="en-US" sz="2800" dirty="0" smtClean="0"/>
              <a:t> </a:t>
            </a:r>
            <a:r>
              <a:rPr lang="en-US" sz="2800" dirty="0"/>
              <a:t>annually by 2019. </a:t>
            </a:r>
            <a:endParaRPr lang="en-US" sz="2800" dirty="0" smtClean="0"/>
          </a:p>
          <a:p>
            <a:pPr algn="ctr"/>
            <a:r>
              <a:rPr lang="en-US" sz="2800" dirty="0" smtClean="0"/>
              <a:t>the </a:t>
            </a:r>
            <a:r>
              <a:rPr lang="en-US" sz="2800" dirty="0"/>
              <a:t>Internet is currently experiencing a 23 percent compound annual growth rate in traffic.</a:t>
            </a:r>
          </a:p>
        </p:txBody>
      </p:sp>
      <p:sp>
        <p:nvSpPr>
          <p:cNvPr id="3" name="Rectangle 2"/>
          <p:cNvSpPr/>
          <p:nvPr/>
        </p:nvSpPr>
        <p:spPr>
          <a:xfrm>
            <a:off x="3886200" y="5638800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/>
              <a:t>http://www.fierceenterprisecommunications.com/story/internet-traffic-will-hit-1-zettabyte-2016/2015-05-27</a:t>
            </a:r>
          </a:p>
        </p:txBody>
      </p:sp>
    </p:spTree>
    <p:extLst>
      <p:ext uri="{BB962C8B-B14F-4D97-AF65-F5344CB8AC3E}">
        <p14:creationId xmlns:p14="http://schemas.microsoft.com/office/powerpoint/2010/main" val="1927878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Telecom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Nearly 5 </a:t>
            </a:r>
            <a:r>
              <a:rPr lang="en-US" dirty="0"/>
              <a:t>billion mobile-phone subscriptions worldwide </a:t>
            </a:r>
            <a:endParaRPr lang="en-US" dirty="0" smtClean="0"/>
          </a:p>
          <a:p>
            <a:r>
              <a:rPr lang="en-US" dirty="0" smtClean="0"/>
              <a:t>Over 3 </a:t>
            </a:r>
            <a:r>
              <a:rPr lang="en-US" dirty="0"/>
              <a:t>billion </a:t>
            </a:r>
            <a:r>
              <a:rPr lang="en-US" dirty="0" smtClean="0"/>
              <a:t>people </a:t>
            </a:r>
            <a:r>
              <a:rPr lang="en-US" dirty="0"/>
              <a:t>accessing the internet.</a:t>
            </a:r>
            <a:r>
              <a:rPr lang="en-US" baseline="30000" dirty="0">
                <a:hlinkClick r:id="rId2"/>
              </a:rPr>
              <a:t>[1]</a:t>
            </a:r>
            <a:r>
              <a:rPr lang="en-US" dirty="0"/>
              <a:t> </a:t>
            </a:r>
            <a:endParaRPr lang="en-US" dirty="0" smtClean="0"/>
          </a:p>
          <a:p>
            <a:pPr>
              <a:buNone/>
            </a:pPr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/>
              <a:t>world's effective capacity to exchange information through </a:t>
            </a:r>
            <a:r>
              <a:rPr lang="en-US" dirty="0">
                <a:hlinkClick r:id="rId3" tooltip="Telecommunication"/>
              </a:rPr>
              <a:t>telecommunication</a:t>
            </a:r>
            <a:r>
              <a:rPr lang="en-US" dirty="0"/>
              <a:t> </a:t>
            </a:r>
            <a:r>
              <a:rPr lang="en-US" dirty="0" smtClean="0"/>
              <a:t>networks:</a:t>
            </a:r>
          </a:p>
          <a:p>
            <a:pPr lvl="1"/>
            <a:r>
              <a:rPr lang="en-US" dirty="0" smtClean="0"/>
              <a:t>281 </a:t>
            </a:r>
            <a:r>
              <a:rPr lang="en-US" dirty="0">
                <a:hlinkClick r:id="rId4" tooltip="Petabytes"/>
              </a:rPr>
              <a:t>petabytes</a:t>
            </a:r>
            <a:r>
              <a:rPr lang="en-US" dirty="0"/>
              <a:t> in 1986, </a:t>
            </a:r>
            <a:endParaRPr lang="en-US" dirty="0" smtClean="0"/>
          </a:p>
          <a:p>
            <a:pPr lvl="1"/>
            <a:r>
              <a:rPr lang="en-US" dirty="0" smtClean="0"/>
              <a:t>471 </a:t>
            </a:r>
            <a:r>
              <a:rPr lang="en-US" dirty="0">
                <a:hlinkClick r:id="rId4" tooltip="Petabytes"/>
              </a:rPr>
              <a:t>petabytes</a:t>
            </a:r>
            <a:r>
              <a:rPr lang="en-US" dirty="0"/>
              <a:t> in </a:t>
            </a:r>
            <a:r>
              <a:rPr lang="en-US" dirty="0" smtClean="0"/>
              <a:t>1993,</a:t>
            </a:r>
          </a:p>
          <a:p>
            <a:pPr lvl="1"/>
            <a:r>
              <a:rPr lang="en-US" dirty="0" smtClean="0"/>
              <a:t>2.2 </a:t>
            </a:r>
            <a:r>
              <a:rPr lang="en-US" dirty="0" err="1"/>
              <a:t>exabytes</a:t>
            </a:r>
            <a:r>
              <a:rPr lang="en-US" dirty="0"/>
              <a:t> in 2000, </a:t>
            </a:r>
            <a:endParaRPr lang="en-US" dirty="0" smtClean="0"/>
          </a:p>
          <a:p>
            <a:pPr lvl="1"/>
            <a:r>
              <a:rPr lang="en-US" dirty="0" smtClean="0"/>
              <a:t>65 </a:t>
            </a:r>
            <a:r>
              <a:rPr lang="en-US" dirty="0" err="1">
                <a:hlinkClick r:id="rId5" tooltip="Exabytes"/>
              </a:rPr>
              <a:t>exabytes</a:t>
            </a:r>
            <a:r>
              <a:rPr lang="en-US" dirty="0"/>
              <a:t> in 2007</a:t>
            </a:r>
            <a:r>
              <a:rPr lang="en-US" baseline="30000" dirty="0">
                <a:hlinkClick r:id="rId2"/>
              </a:rPr>
              <a:t>[8]</a:t>
            </a:r>
            <a:r>
              <a:rPr lang="en-US" dirty="0"/>
              <a:t> </a:t>
            </a:r>
            <a:endParaRPr lang="en-US" dirty="0" smtClean="0"/>
          </a:p>
          <a:p>
            <a:pPr lvl="1"/>
            <a:r>
              <a:rPr lang="en-US" dirty="0" smtClean="0"/>
              <a:t>predicted to reach </a:t>
            </a:r>
          </a:p>
          <a:p>
            <a:pPr marL="457200" lvl="1" indent="0">
              <a:buNone/>
            </a:pPr>
            <a:r>
              <a:rPr lang="en-US" dirty="0" smtClean="0"/>
              <a:t>    667 </a:t>
            </a:r>
            <a:r>
              <a:rPr lang="en-US" dirty="0" err="1" smtClean="0"/>
              <a:t>exabytes</a:t>
            </a:r>
            <a:endParaRPr lang="en-US" dirty="0" smtClean="0"/>
          </a:p>
          <a:p>
            <a:pPr marL="457200" lvl="1" indent="0">
              <a:buNone/>
            </a:pPr>
            <a:r>
              <a:rPr lang="en-US" dirty="0" smtClean="0"/>
              <a:t>    annually </a:t>
            </a:r>
            <a:r>
              <a:rPr lang="en-US" dirty="0"/>
              <a:t>by 2014</a:t>
            </a:r>
            <a:r>
              <a:rPr lang="en-US" dirty="0" smtClean="0"/>
              <a:t>.</a:t>
            </a:r>
            <a:r>
              <a:rPr lang="en-US" baseline="30000" dirty="0" smtClean="0"/>
              <a:t>(Wiki)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4138" y="3962400"/>
            <a:ext cx="3859862" cy="2895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31560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Video Surveillance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Up </a:t>
            </a:r>
            <a:r>
              <a:rPr lang="en-US" dirty="0"/>
              <a:t>to 5.9 million closed-circuit television cameras in </a:t>
            </a:r>
            <a:r>
              <a:rPr lang="en-US" dirty="0" smtClean="0"/>
              <a:t>UK</a:t>
            </a:r>
          </a:p>
          <a:p>
            <a:r>
              <a:rPr lang="en-US" dirty="0"/>
              <a:t>I</a:t>
            </a:r>
            <a:r>
              <a:rPr lang="en-US" dirty="0" smtClean="0"/>
              <a:t>ncluding </a:t>
            </a:r>
            <a:r>
              <a:rPr lang="en-US" dirty="0"/>
              <a:t>750,000 in </a:t>
            </a:r>
            <a:r>
              <a:rPr lang="en-US" dirty="0">
                <a:hlinkClick r:id="rId2"/>
              </a:rPr>
              <a:t>“sensitive locations” such as schools, hospitals and care homes</a:t>
            </a:r>
            <a:r>
              <a:rPr lang="en-US" dirty="0"/>
              <a:t>. </a:t>
            </a:r>
            <a:endParaRPr lang="en-US" dirty="0" smtClean="0"/>
          </a:p>
          <a:p>
            <a:r>
              <a:rPr lang="en-US" dirty="0" smtClean="0"/>
              <a:t>1 camera for every 11 people</a:t>
            </a:r>
          </a:p>
          <a:p>
            <a:r>
              <a:rPr lang="en-US" dirty="0" smtClean="0"/>
              <a:t>A few GB/camera/day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4572000"/>
            <a:ext cx="3441061" cy="2147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6"/>
          <p:cNvSpPr/>
          <p:nvPr/>
        </p:nvSpPr>
        <p:spPr>
          <a:xfrm>
            <a:off x="152400" y="6258223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/>
              <a:t>http://www.telegraph.co.uk/technology/10172298/One-surveillance-camera-for-every-11-people-in-Britain-says-CCTV-survey.html</a:t>
            </a:r>
          </a:p>
        </p:txBody>
      </p:sp>
    </p:spTree>
    <p:extLst>
      <p:ext uri="{BB962C8B-B14F-4D97-AF65-F5344CB8AC3E}">
        <p14:creationId xmlns:p14="http://schemas.microsoft.com/office/powerpoint/2010/main" val="1749950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Space Exploration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Square </a:t>
            </a:r>
            <a:r>
              <a:rPr lang="en-US" dirty="0" smtClean="0"/>
              <a:t>Kilometer </a:t>
            </a:r>
            <a:r>
              <a:rPr lang="en-US" dirty="0"/>
              <a:t>Array (SKA) </a:t>
            </a:r>
            <a:r>
              <a:rPr lang="en-US" dirty="0" smtClean="0"/>
              <a:t>project</a:t>
            </a:r>
          </a:p>
          <a:p>
            <a:r>
              <a:rPr lang="en-US" dirty="0" smtClean="0"/>
              <a:t>Radio telescopes spread over 1 </a:t>
            </a:r>
            <a:r>
              <a:rPr lang="en-US" dirty="0" err="1" smtClean="0"/>
              <a:t>sq</a:t>
            </a:r>
            <a:r>
              <a:rPr lang="en-US" dirty="0" smtClean="0"/>
              <a:t> km area</a:t>
            </a:r>
          </a:p>
          <a:p>
            <a:r>
              <a:rPr lang="en-US" dirty="0"/>
              <a:t>“sensitive enough to detect airport radar on a planet 50 light years </a:t>
            </a:r>
            <a:r>
              <a:rPr lang="en-US" dirty="0" smtClean="0"/>
              <a:t>away”</a:t>
            </a:r>
          </a:p>
          <a:p>
            <a:r>
              <a:rPr lang="en-US" dirty="0" smtClean="0"/>
              <a:t>Generates 750 terabytes every SECOND!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76200" y="5867400"/>
            <a:ext cx="4572000" cy="43088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100" dirty="0"/>
              <a:t>http://venturebeat.com/2014/10/05/how-big-data-is-fueling-a-new-age-in-space-exploration/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2154" y="4543425"/>
            <a:ext cx="4121846" cy="2314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38014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2739</TotalTime>
  <Words>1023</Words>
  <Application>Microsoft Office PowerPoint</Application>
  <PresentationFormat>On-screen Show (4:3)</PresentationFormat>
  <Paragraphs>247</Paragraphs>
  <Slides>43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4" baseType="lpstr">
      <vt:lpstr>Office Theme</vt:lpstr>
      <vt:lpstr>BT3041: Analysis and Interpretation of Biological Data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Telecom</vt:lpstr>
      <vt:lpstr>Video Surveillance</vt:lpstr>
      <vt:lpstr>Space Exploration</vt:lpstr>
      <vt:lpstr>DATA in modern world</vt:lpstr>
      <vt:lpstr>Jobs! </vt:lpstr>
      <vt:lpstr>Big Data Jobs in India</vt:lpstr>
      <vt:lpstr>PowerPoint Presentation</vt:lpstr>
      <vt:lpstr>PowerPoint Presentation</vt:lpstr>
      <vt:lpstr>A Big Data place</vt:lpstr>
      <vt:lpstr>PowerPoint Presentation</vt:lpstr>
      <vt:lpstr>Another Big Data place</vt:lpstr>
      <vt:lpstr>PowerPoint Presentation</vt:lpstr>
      <vt:lpstr>PowerPoint Presentation</vt:lpstr>
      <vt:lpstr>Human Genome Project</vt:lpstr>
      <vt:lpstr>Types of Genomics</vt:lpstr>
      <vt:lpstr>Transcriptome</vt:lpstr>
      <vt:lpstr>Proteins</vt:lpstr>
      <vt:lpstr>Single Protein Study</vt:lpstr>
      <vt:lpstr>Proteomics</vt:lpstr>
      <vt:lpstr>Interactome </vt:lpstr>
      <vt:lpstr>Now…  let’s get to the cell level</vt:lpstr>
      <vt:lpstr>PowerPoint Presentation</vt:lpstr>
      <vt:lpstr>Neurons come in different Shapes</vt:lpstr>
      <vt:lpstr>Neuromorph</vt:lpstr>
      <vt:lpstr>The Connectome Project</vt:lpstr>
      <vt:lpstr>Human Connectome Project</vt:lpstr>
      <vt:lpstr>Connectome Data Sizes</vt:lpstr>
      <vt:lpstr>PowerPoint Presentation</vt:lpstr>
      <vt:lpstr>Analyze that!</vt:lpstr>
      <vt:lpstr>Questions?</vt:lpstr>
      <vt:lpstr>Course Structure</vt:lpstr>
      <vt:lpstr>Unsupervised Learning methods</vt:lpstr>
      <vt:lpstr>Classification</vt:lpstr>
      <vt:lpstr>Classification</vt:lpstr>
      <vt:lpstr>Text Books</vt:lpstr>
      <vt:lpstr>Grading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Analysis of Biological Data</dc:title>
  <dc:creator>VSRV LAB</dc:creator>
  <cp:lastModifiedBy>VSRV LAB</cp:lastModifiedBy>
  <cp:revision>67</cp:revision>
  <dcterms:created xsi:type="dcterms:W3CDTF">2006-08-16T00:00:00Z</dcterms:created>
  <dcterms:modified xsi:type="dcterms:W3CDTF">2020-01-14T07:10:38Z</dcterms:modified>
</cp:coreProperties>
</file>